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p:cViewPr varScale="1">
        <p:scale>
          <a:sx n="78" d="100"/>
          <a:sy n="78" d="100"/>
        </p:scale>
        <p:origin x="850"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7416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t>Presenter</a:t>
            </a:r>
          </a:p>
          <a:p>
            <a:r>
              <a:t>2023-09-18 12:46:47</a:t>
            </a:r>
          </a:p>
          <a:p>
            <a:r>
              <a:t>--------------------------------------------</a:t>
            </a:r>
          </a:p>
          <a:p>
            <a:r>
              <a:t>Presenter</a:t>
            </a:r>
          </a:p>
          <a:p>
            <a:r>
              <a:t>2023-02-27 23:24:20</a:t>
            </a:r>
          </a:p>
          <a:p>
            <a:r>
              <a:t>--------------------------------------------</a:t>
            </a:r>
          </a:p>
          <a:p>
            <a:r>
              <a:t>If you do not already have membership with the WVCTSI, please sign-up for membership at: https://www.wvctsi.org/membership/</a:t>
            </a:r>
          </a:p>
          <a:p>
            <a:r>
              <a:t>With WVCTSI membership in-place, you can then create a REDCap account. Please see the following steps for REDCap account creation. Step 1: Go to https://wvu.corefacilities.org/account/login and sign in using your WVU credentials. Once logged in, select “CTSI  Community” as your lab. You will receive  an email when your account has  been finalized. Step 2: After you  receive an email notice that your  account is ready, log in to iLab at  https://wvu.corefacilities.org  </a:t>
            </a:r>
          </a:p>
          <a:p>
            <a:r>
              <a:t>From the iLab home page, open   the left menu by clicking the 3 bars  button and choose “Core  Facilities.” From the list of cores,  select “WVCTSI Clinical  Research Design, Epidemiology  and Biostatistics Core.” In the  upper right hand corner of the  core home page, click on the  “Request Services” tab. Within  the REDCap Services section,  choose “request service.” </a:t>
            </a:r>
          </a:p>
          <a:p>
            <a:r>
              <a:t>Within the form, choose “New  Request” and complete the form in full,  then click “submit.” No payment  information is required. A  WVCTSI staff member will reach  out to you as soon as possible  to confirm your REDCap  account.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817237" y="2231942"/>
            <a:ext cx="4557524" cy="84836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CED"/>
                </a:solidFill>
                <a:latin typeface="Segoe UI Semibold"/>
                <a:cs typeface="Segoe UI Semibold"/>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43152" y="1560955"/>
            <a:ext cx="4846955" cy="4351020"/>
          </a:xfrm>
          <a:custGeom>
            <a:avLst/>
            <a:gdLst/>
            <a:ahLst/>
            <a:cxnLst/>
            <a:rect l="l" t="t" r="r" b="b"/>
            <a:pathLst>
              <a:path w="4846955" h="4351020">
                <a:moveTo>
                  <a:pt x="0" y="435101"/>
                </a:moveTo>
                <a:lnTo>
                  <a:pt x="2552" y="387692"/>
                </a:lnTo>
                <a:lnTo>
                  <a:pt x="10033" y="341769"/>
                </a:lnTo>
                <a:lnTo>
                  <a:pt x="22174" y="297573"/>
                </a:lnTo>
                <a:lnTo>
                  <a:pt x="38722" y="255396"/>
                </a:lnTo>
                <a:lnTo>
                  <a:pt x="59397" y="215493"/>
                </a:lnTo>
                <a:lnTo>
                  <a:pt x="83947" y="178142"/>
                </a:lnTo>
                <a:lnTo>
                  <a:pt x="112090" y="143586"/>
                </a:lnTo>
                <a:lnTo>
                  <a:pt x="143560" y="112102"/>
                </a:lnTo>
                <a:lnTo>
                  <a:pt x="178117" y="83946"/>
                </a:lnTo>
                <a:lnTo>
                  <a:pt x="215480" y="59410"/>
                </a:lnTo>
                <a:lnTo>
                  <a:pt x="255371" y="38722"/>
                </a:lnTo>
                <a:lnTo>
                  <a:pt x="297548" y="22186"/>
                </a:lnTo>
                <a:lnTo>
                  <a:pt x="341731" y="10032"/>
                </a:lnTo>
                <a:lnTo>
                  <a:pt x="387654" y="2552"/>
                </a:lnTo>
                <a:lnTo>
                  <a:pt x="435051" y="0"/>
                </a:lnTo>
                <a:lnTo>
                  <a:pt x="4411522" y="0"/>
                </a:lnTo>
                <a:lnTo>
                  <a:pt x="4458919" y="2552"/>
                </a:lnTo>
                <a:lnTo>
                  <a:pt x="4504842" y="10032"/>
                </a:lnTo>
                <a:lnTo>
                  <a:pt x="4549025" y="22186"/>
                </a:lnTo>
                <a:lnTo>
                  <a:pt x="4591202" y="38722"/>
                </a:lnTo>
                <a:lnTo>
                  <a:pt x="4631093" y="59410"/>
                </a:lnTo>
                <a:lnTo>
                  <a:pt x="4668456" y="83946"/>
                </a:lnTo>
                <a:lnTo>
                  <a:pt x="4703000" y="112102"/>
                </a:lnTo>
                <a:lnTo>
                  <a:pt x="4734483" y="143586"/>
                </a:lnTo>
                <a:lnTo>
                  <a:pt x="4762627" y="178142"/>
                </a:lnTo>
                <a:lnTo>
                  <a:pt x="4787176" y="215493"/>
                </a:lnTo>
                <a:lnTo>
                  <a:pt x="4807851" y="255396"/>
                </a:lnTo>
                <a:lnTo>
                  <a:pt x="4824387" y="297573"/>
                </a:lnTo>
                <a:lnTo>
                  <a:pt x="4836541" y="341769"/>
                </a:lnTo>
                <a:lnTo>
                  <a:pt x="4844021" y="387692"/>
                </a:lnTo>
                <a:lnTo>
                  <a:pt x="4846574" y="435101"/>
                </a:lnTo>
                <a:lnTo>
                  <a:pt x="4846574" y="3915917"/>
                </a:lnTo>
                <a:lnTo>
                  <a:pt x="4844021" y="3963327"/>
                </a:lnTo>
                <a:lnTo>
                  <a:pt x="4836541" y="4009263"/>
                </a:lnTo>
                <a:lnTo>
                  <a:pt x="4824387" y="4053446"/>
                </a:lnTo>
                <a:lnTo>
                  <a:pt x="4807851" y="4095623"/>
                </a:lnTo>
                <a:lnTo>
                  <a:pt x="4787176" y="4135526"/>
                </a:lnTo>
                <a:lnTo>
                  <a:pt x="4762627" y="4172877"/>
                </a:lnTo>
                <a:lnTo>
                  <a:pt x="4734483" y="4207433"/>
                </a:lnTo>
                <a:lnTo>
                  <a:pt x="4703000" y="4238917"/>
                </a:lnTo>
                <a:lnTo>
                  <a:pt x="4668456" y="4267073"/>
                </a:lnTo>
                <a:lnTo>
                  <a:pt x="4631093" y="4291622"/>
                </a:lnTo>
                <a:lnTo>
                  <a:pt x="4591202" y="4312297"/>
                </a:lnTo>
                <a:lnTo>
                  <a:pt x="4549025" y="4328833"/>
                </a:lnTo>
                <a:lnTo>
                  <a:pt x="4504842" y="4340987"/>
                </a:lnTo>
                <a:lnTo>
                  <a:pt x="4458919" y="4348467"/>
                </a:lnTo>
                <a:lnTo>
                  <a:pt x="4411522" y="4351020"/>
                </a:lnTo>
                <a:lnTo>
                  <a:pt x="435051" y="4351020"/>
                </a:lnTo>
                <a:lnTo>
                  <a:pt x="387654" y="4348467"/>
                </a:lnTo>
                <a:lnTo>
                  <a:pt x="341731" y="4340987"/>
                </a:lnTo>
                <a:lnTo>
                  <a:pt x="297548" y="4328833"/>
                </a:lnTo>
                <a:lnTo>
                  <a:pt x="255371" y="4312297"/>
                </a:lnTo>
                <a:lnTo>
                  <a:pt x="215480" y="4291622"/>
                </a:lnTo>
                <a:lnTo>
                  <a:pt x="178117" y="4267073"/>
                </a:lnTo>
                <a:lnTo>
                  <a:pt x="143560" y="4238917"/>
                </a:lnTo>
                <a:lnTo>
                  <a:pt x="112090" y="4207433"/>
                </a:lnTo>
                <a:lnTo>
                  <a:pt x="83947" y="4172877"/>
                </a:lnTo>
                <a:lnTo>
                  <a:pt x="59397" y="4135526"/>
                </a:lnTo>
                <a:lnTo>
                  <a:pt x="38722" y="4095623"/>
                </a:lnTo>
                <a:lnTo>
                  <a:pt x="22174" y="4053446"/>
                </a:lnTo>
                <a:lnTo>
                  <a:pt x="10033" y="4009263"/>
                </a:lnTo>
                <a:lnTo>
                  <a:pt x="2552" y="3963327"/>
                </a:lnTo>
                <a:lnTo>
                  <a:pt x="0" y="3915917"/>
                </a:lnTo>
                <a:lnTo>
                  <a:pt x="0" y="435101"/>
                </a:lnTo>
                <a:close/>
              </a:path>
            </a:pathLst>
          </a:custGeom>
          <a:ln w="57150">
            <a:solidFill>
              <a:srgbClr val="00ACED"/>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00ACED"/>
                </a:solidFill>
                <a:latin typeface="Segoe UI Semibold"/>
                <a:cs typeface="Segoe UI Semibold"/>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00ACED"/>
                </a:solidFill>
                <a:latin typeface="Segoe UI Semibold"/>
                <a:cs typeface="Segoe UI Semi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972435" y="398676"/>
            <a:ext cx="8247128" cy="695960"/>
          </a:xfrm>
          <a:prstGeom prst="rect">
            <a:avLst/>
          </a:prstGeom>
        </p:spPr>
        <p:txBody>
          <a:bodyPr wrap="square" lIns="0" tIns="0" rIns="0" bIns="0">
            <a:spAutoFit/>
          </a:bodyPr>
          <a:lstStyle>
            <a:lvl1pPr>
              <a:defRPr sz="4400" b="1" i="0">
                <a:solidFill>
                  <a:srgbClr val="00ACED"/>
                </a:solidFill>
                <a:latin typeface="Segoe UI Semibold"/>
                <a:cs typeface="Segoe UI Semibold"/>
              </a:defRPr>
            </a:lvl1pPr>
          </a:lstStyle>
          <a:p>
            <a:endParaRPr/>
          </a:p>
        </p:txBody>
      </p:sp>
      <p:sp>
        <p:nvSpPr>
          <p:cNvPr id="3" name="Holder 3"/>
          <p:cNvSpPr>
            <a:spLocks noGrp="1"/>
          </p:cNvSpPr>
          <p:nvPr>
            <p:ph type="body" idx="1"/>
          </p:nvPr>
        </p:nvSpPr>
        <p:spPr>
          <a:xfrm>
            <a:off x="871588" y="2459676"/>
            <a:ext cx="10448823" cy="14319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12/9/2024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g"/><Relationship Id="rId13" Type="http://schemas.openxmlformats.org/officeDocument/2006/relationships/image" Target="../media/image15.jpg"/><Relationship Id="rId18" Type="http://schemas.openxmlformats.org/officeDocument/2006/relationships/image" Target="../media/image20.jpg"/><Relationship Id="rId3" Type="http://schemas.openxmlformats.org/officeDocument/2006/relationships/image" Target="../media/image5.jpg"/><Relationship Id="rId21" Type="http://schemas.openxmlformats.org/officeDocument/2006/relationships/image" Target="../media/image23.png"/><Relationship Id="rId7" Type="http://schemas.openxmlformats.org/officeDocument/2006/relationships/image" Target="../media/image9.jpg"/><Relationship Id="rId12" Type="http://schemas.openxmlformats.org/officeDocument/2006/relationships/image" Target="../media/image14.png"/><Relationship Id="rId17" Type="http://schemas.openxmlformats.org/officeDocument/2006/relationships/image" Target="../media/image19.png"/><Relationship Id="rId25" Type="http://schemas.openxmlformats.org/officeDocument/2006/relationships/image" Target="../media/image27.png"/><Relationship Id="rId2" Type="http://schemas.openxmlformats.org/officeDocument/2006/relationships/notesSlide" Target="../notesSlides/notesSlide10.xml"/><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24" Type="http://schemas.openxmlformats.org/officeDocument/2006/relationships/image" Target="../media/image26.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5.png"/><Relationship Id="rId10" Type="http://schemas.openxmlformats.org/officeDocument/2006/relationships/image" Target="../media/image12.png"/><Relationship Id="rId19" Type="http://schemas.openxmlformats.org/officeDocument/2006/relationships/image" Target="../media/image21.png"/><Relationship Id="rId4" Type="http://schemas.openxmlformats.org/officeDocument/2006/relationships/image" Target="../media/image6.jp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hyperlink" Target="mailto:alcalkin@hsc.wvu.ed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publichealth.wvu.edu/ohsr" TargetMode="External"/><Relationship Id="rId5" Type="http://schemas.openxmlformats.org/officeDocument/2006/relationships/image" Target="../media/image2.jpg"/><Relationship Id="rId4" Type="http://schemas.openxmlformats.org/officeDocument/2006/relationships/hyperlink" Target="mailto:abaus@hsc.wvu.edu"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edcaplive.wvctsi.org/redcap/"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publichealth.wvu.edu/ohs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00339" y="3446402"/>
            <a:ext cx="6253261" cy="1994777"/>
          </a:xfrm>
          <a:prstGeom prst="rect">
            <a:avLst/>
          </a:prstGeom>
        </p:spPr>
        <p:txBody>
          <a:bodyPr vert="horz" wrap="square" lIns="0" tIns="12065" rIns="0" bIns="0" rtlCol="0">
            <a:spAutoFit/>
          </a:bodyPr>
          <a:lstStyle/>
          <a:p>
            <a:pPr marL="1068070" marR="1057910" algn="ctr">
              <a:lnSpc>
                <a:spcPct val="100000"/>
              </a:lnSpc>
              <a:spcBef>
                <a:spcPts val="95"/>
              </a:spcBef>
            </a:pPr>
            <a:r>
              <a:rPr sz="2800" spc="-10" dirty="0">
                <a:latin typeface="Calibri"/>
                <a:cs typeface="Calibri"/>
              </a:rPr>
              <a:t>Adam Baus, </a:t>
            </a:r>
            <a:r>
              <a:rPr sz="2800" spc="-30" dirty="0">
                <a:latin typeface="Calibri"/>
                <a:cs typeface="Calibri"/>
              </a:rPr>
              <a:t>PhD, </a:t>
            </a:r>
            <a:r>
              <a:rPr sz="2800" dirty="0">
                <a:latin typeface="Calibri"/>
                <a:cs typeface="Calibri"/>
              </a:rPr>
              <a:t>MA,</a:t>
            </a:r>
            <a:r>
              <a:rPr sz="2800" spc="-55" dirty="0">
                <a:latin typeface="Calibri"/>
                <a:cs typeface="Calibri"/>
              </a:rPr>
              <a:t> </a:t>
            </a:r>
            <a:r>
              <a:rPr sz="2800" spc="-10" dirty="0">
                <a:latin typeface="Calibri"/>
                <a:cs typeface="Calibri"/>
              </a:rPr>
              <a:t>MPH  </a:t>
            </a:r>
            <a:r>
              <a:rPr sz="2800" spc="-20" dirty="0">
                <a:latin typeface="Calibri"/>
                <a:cs typeface="Calibri"/>
              </a:rPr>
              <a:t>Andrea </a:t>
            </a:r>
            <a:r>
              <a:rPr sz="2800" spc="-10" dirty="0">
                <a:latin typeface="Calibri"/>
                <a:cs typeface="Calibri"/>
              </a:rPr>
              <a:t>Calkins,</a:t>
            </a:r>
            <a:r>
              <a:rPr sz="2800" spc="50" dirty="0">
                <a:latin typeface="Calibri"/>
                <a:cs typeface="Calibri"/>
              </a:rPr>
              <a:t> </a:t>
            </a:r>
            <a:r>
              <a:rPr sz="2800" spc="-10" dirty="0">
                <a:latin typeface="Calibri"/>
                <a:cs typeface="Calibri"/>
              </a:rPr>
              <a:t>MPH</a:t>
            </a:r>
            <a:endParaRPr lang="en-US" sz="2800" spc="-10" dirty="0">
              <a:latin typeface="Calibri"/>
              <a:cs typeface="Calibri"/>
            </a:endParaRPr>
          </a:p>
          <a:p>
            <a:pPr marL="1068070" marR="1057910" algn="ctr">
              <a:lnSpc>
                <a:spcPct val="100000"/>
              </a:lnSpc>
              <a:spcBef>
                <a:spcPts val="95"/>
              </a:spcBef>
            </a:pPr>
            <a:endParaRPr sz="2400" dirty="0">
              <a:latin typeface="Calibri"/>
              <a:cs typeface="Calibri"/>
            </a:endParaRPr>
          </a:p>
          <a:p>
            <a:pPr algn="ctr">
              <a:lnSpc>
                <a:spcPct val="100000"/>
              </a:lnSpc>
              <a:spcBef>
                <a:spcPts val="20"/>
              </a:spcBef>
            </a:pPr>
            <a:r>
              <a:rPr lang="en-US" sz="2400" spc="-20" dirty="0">
                <a:latin typeface="Calibri"/>
                <a:cs typeface="Calibri"/>
              </a:rPr>
              <a:t>Office </a:t>
            </a:r>
            <a:r>
              <a:rPr lang="en-US" sz="2400" spc="-10" dirty="0">
                <a:latin typeface="Calibri"/>
                <a:cs typeface="Calibri"/>
              </a:rPr>
              <a:t>of Health </a:t>
            </a:r>
            <a:r>
              <a:rPr lang="en-US" sz="2400" dirty="0">
                <a:latin typeface="Calibri"/>
                <a:cs typeface="Calibri"/>
              </a:rPr>
              <a:t>Services</a:t>
            </a:r>
            <a:r>
              <a:rPr lang="en-US" sz="2400" spc="140" dirty="0">
                <a:latin typeface="Calibri"/>
                <a:cs typeface="Calibri"/>
              </a:rPr>
              <a:t> </a:t>
            </a:r>
            <a:r>
              <a:rPr lang="en-US" sz="2400" spc="-25" dirty="0">
                <a:latin typeface="Calibri"/>
                <a:cs typeface="Calibri"/>
              </a:rPr>
              <a:t>Research</a:t>
            </a:r>
            <a:endParaRPr sz="2000" dirty="0">
              <a:latin typeface="Calibri"/>
              <a:cs typeface="Calibri"/>
            </a:endParaRPr>
          </a:p>
          <a:p>
            <a:pPr marL="12700" marR="5080" algn="ctr">
              <a:lnSpc>
                <a:spcPct val="100000"/>
              </a:lnSpc>
            </a:pPr>
            <a:r>
              <a:rPr sz="2400" spc="-50" dirty="0">
                <a:latin typeface="Calibri"/>
                <a:cs typeface="Calibri"/>
              </a:rPr>
              <a:t>West </a:t>
            </a:r>
            <a:r>
              <a:rPr sz="2400" spc="-20" dirty="0">
                <a:latin typeface="Calibri"/>
                <a:cs typeface="Calibri"/>
              </a:rPr>
              <a:t>Virginia University </a:t>
            </a:r>
            <a:r>
              <a:rPr sz="2400" spc="-10" dirty="0">
                <a:latin typeface="Calibri"/>
                <a:cs typeface="Calibri"/>
              </a:rPr>
              <a:t>School of Public Health</a:t>
            </a:r>
            <a:endParaRPr sz="2400" dirty="0">
              <a:latin typeface="Calibri"/>
              <a:cs typeface="Calibri"/>
            </a:endParaRPr>
          </a:p>
        </p:txBody>
      </p:sp>
      <p:sp>
        <p:nvSpPr>
          <p:cNvPr id="3" name="object 3"/>
          <p:cNvSpPr txBox="1">
            <a:spLocks noGrp="1"/>
          </p:cNvSpPr>
          <p:nvPr>
            <p:ph type="title"/>
          </p:nvPr>
        </p:nvSpPr>
        <p:spPr>
          <a:xfrm>
            <a:off x="3188761" y="2133600"/>
            <a:ext cx="6876415" cy="635635"/>
          </a:xfrm>
          <a:prstGeom prst="rect">
            <a:avLst/>
          </a:prstGeom>
        </p:spPr>
        <p:txBody>
          <a:bodyPr vert="horz" wrap="square" lIns="0" tIns="12700" rIns="0" bIns="0" rtlCol="0">
            <a:spAutoFit/>
          </a:bodyPr>
          <a:lstStyle/>
          <a:p>
            <a:pPr marL="12700">
              <a:lnSpc>
                <a:spcPct val="100000"/>
              </a:lnSpc>
              <a:spcBef>
                <a:spcPts val="100"/>
              </a:spcBef>
            </a:pPr>
            <a:r>
              <a:rPr sz="4000">
                <a:solidFill>
                  <a:srgbClr val="000000"/>
                </a:solidFill>
              </a:rPr>
              <a:t>The </a:t>
            </a:r>
            <a:r>
              <a:rPr sz="4000" spc="-5">
                <a:solidFill>
                  <a:srgbClr val="000000"/>
                </a:solidFill>
              </a:rPr>
              <a:t>WV</a:t>
            </a:r>
            <a:r>
              <a:rPr sz="4000" spc="-40">
                <a:solidFill>
                  <a:srgbClr val="000000"/>
                </a:solidFill>
              </a:rPr>
              <a:t>HIVAMP </a:t>
            </a:r>
            <a:r>
              <a:rPr sz="4000" spc="-10" dirty="0">
                <a:solidFill>
                  <a:srgbClr val="000000"/>
                </a:solidFill>
              </a:rPr>
              <a:t>Data</a:t>
            </a:r>
            <a:r>
              <a:rPr sz="4000" spc="-125" dirty="0">
                <a:solidFill>
                  <a:srgbClr val="000000"/>
                </a:solidFill>
              </a:rPr>
              <a:t> </a:t>
            </a:r>
            <a:r>
              <a:rPr sz="4000" spc="-30" dirty="0">
                <a:solidFill>
                  <a:srgbClr val="000000"/>
                </a:solidFill>
              </a:rPr>
              <a:t>System</a:t>
            </a:r>
            <a:endParaRPr sz="4000" dirty="0"/>
          </a:p>
        </p:txBody>
      </p:sp>
      <p:sp>
        <p:nvSpPr>
          <p:cNvPr id="4" name="object 4"/>
          <p:cNvSpPr/>
          <p:nvPr/>
        </p:nvSpPr>
        <p:spPr>
          <a:xfrm>
            <a:off x="142494" y="110490"/>
            <a:ext cx="2670047" cy="1732025"/>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45708" y="386086"/>
            <a:ext cx="7863205" cy="695960"/>
          </a:xfrm>
          <a:prstGeom prst="rect">
            <a:avLst/>
          </a:prstGeom>
        </p:spPr>
        <p:txBody>
          <a:bodyPr vert="horz" wrap="square" lIns="0" tIns="12065" rIns="0" bIns="0" rtlCol="0">
            <a:spAutoFit/>
          </a:bodyPr>
          <a:lstStyle/>
          <a:p>
            <a:pPr marL="12700">
              <a:lnSpc>
                <a:spcPct val="100000"/>
              </a:lnSpc>
              <a:spcBef>
                <a:spcPts val="95"/>
              </a:spcBef>
            </a:pPr>
            <a:r>
              <a:rPr spc="-10" dirty="0"/>
              <a:t>Consult </a:t>
            </a:r>
            <a:r>
              <a:rPr spc="-15" dirty="0"/>
              <a:t>Process </a:t>
            </a:r>
            <a:r>
              <a:rPr spc="-10" dirty="0"/>
              <a:t>Flow </a:t>
            </a:r>
            <a:r>
              <a:rPr spc="-5" dirty="0"/>
              <a:t>-</a:t>
            </a:r>
            <a:r>
              <a:rPr spc="-50" dirty="0"/>
              <a:t> </a:t>
            </a:r>
            <a:r>
              <a:rPr spc="-15" dirty="0"/>
              <a:t>REDCap</a:t>
            </a:r>
          </a:p>
        </p:txBody>
      </p:sp>
      <p:sp>
        <p:nvSpPr>
          <p:cNvPr id="3" name="object 3"/>
          <p:cNvSpPr/>
          <p:nvPr/>
        </p:nvSpPr>
        <p:spPr>
          <a:xfrm>
            <a:off x="525780" y="3053334"/>
            <a:ext cx="949451" cy="1155191"/>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518159" y="3718559"/>
            <a:ext cx="313181" cy="486155"/>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293370" y="4188714"/>
            <a:ext cx="826769" cy="399287"/>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377189" y="4402073"/>
            <a:ext cx="615695" cy="399287"/>
          </a:xfrm>
          <a:prstGeom prst="rect">
            <a:avLst/>
          </a:prstGeom>
          <a:blipFill>
            <a:blip r:embed="rId6" cstate="print"/>
            <a:stretch>
              <a:fillRect/>
            </a:stretch>
          </a:blipFill>
        </p:spPr>
        <p:txBody>
          <a:bodyPr wrap="square" lIns="0" tIns="0" rIns="0" bIns="0" rtlCol="0"/>
          <a:lstStyle/>
          <a:p>
            <a:endParaRPr/>
          </a:p>
        </p:txBody>
      </p:sp>
      <p:sp>
        <p:nvSpPr>
          <p:cNvPr id="7" name="object 7"/>
          <p:cNvSpPr txBox="1"/>
          <p:nvPr/>
        </p:nvSpPr>
        <p:spPr>
          <a:xfrm>
            <a:off x="396092" y="4214285"/>
            <a:ext cx="562610" cy="452120"/>
          </a:xfrm>
          <a:prstGeom prst="rect">
            <a:avLst/>
          </a:prstGeom>
        </p:spPr>
        <p:txBody>
          <a:bodyPr vert="horz" wrap="square" lIns="0" tIns="12065" rIns="0" bIns="0" rtlCol="0">
            <a:spAutoFit/>
          </a:bodyPr>
          <a:lstStyle/>
          <a:p>
            <a:pPr marL="96520" marR="5080" indent="-84455">
              <a:lnSpc>
                <a:spcPct val="100000"/>
              </a:lnSpc>
              <a:spcBef>
                <a:spcPts val="95"/>
              </a:spcBef>
            </a:pPr>
            <a:r>
              <a:rPr sz="1400" spc="-20" dirty="0">
                <a:latin typeface="Calibri"/>
                <a:cs typeface="Calibri"/>
              </a:rPr>
              <a:t>C</a:t>
            </a:r>
            <a:r>
              <a:rPr sz="1400" spc="-10" dirty="0">
                <a:latin typeface="Calibri"/>
                <a:cs typeface="Calibri"/>
              </a:rPr>
              <a:t>o</a:t>
            </a:r>
            <a:r>
              <a:rPr sz="1400" spc="-20" dirty="0">
                <a:latin typeface="Calibri"/>
                <a:cs typeface="Calibri"/>
              </a:rPr>
              <a:t>ns</a:t>
            </a:r>
            <a:r>
              <a:rPr sz="1400" spc="-15" dirty="0">
                <a:latin typeface="Calibri"/>
                <a:cs typeface="Calibri"/>
              </a:rPr>
              <a:t>u</a:t>
            </a:r>
            <a:r>
              <a:rPr sz="1400" spc="-10" dirty="0">
                <a:latin typeface="Calibri"/>
                <a:cs typeface="Calibri"/>
              </a:rPr>
              <a:t>lt  </a:t>
            </a:r>
            <a:r>
              <a:rPr sz="1400" spc="-20" dirty="0">
                <a:latin typeface="Calibri"/>
                <a:cs typeface="Calibri"/>
              </a:rPr>
              <a:t>Form</a:t>
            </a:r>
            <a:endParaRPr sz="1400">
              <a:latin typeface="Calibri"/>
              <a:cs typeface="Calibri"/>
            </a:endParaRPr>
          </a:p>
        </p:txBody>
      </p:sp>
      <p:sp>
        <p:nvSpPr>
          <p:cNvPr id="8" name="object 8"/>
          <p:cNvSpPr/>
          <p:nvPr/>
        </p:nvSpPr>
        <p:spPr>
          <a:xfrm>
            <a:off x="7299197" y="3165348"/>
            <a:ext cx="1046987" cy="1274063"/>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9574530" y="3071622"/>
            <a:ext cx="394715" cy="57988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0483595" y="3301746"/>
            <a:ext cx="929638" cy="1168145"/>
          </a:xfrm>
          <a:prstGeom prst="rect">
            <a:avLst/>
          </a:prstGeom>
          <a:blipFill>
            <a:blip r:embed="rId8" cstate="print"/>
            <a:stretch>
              <a:fillRect/>
            </a:stretch>
          </a:blipFill>
        </p:spPr>
        <p:txBody>
          <a:bodyPr wrap="square" lIns="0" tIns="0" rIns="0" bIns="0" rtlCol="0"/>
          <a:lstStyle/>
          <a:p>
            <a:endParaRPr/>
          </a:p>
        </p:txBody>
      </p:sp>
      <p:sp>
        <p:nvSpPr>
          <p:cNvPr id="11" name="object 11"/>
          <p:cNvSpPr txBox="1"/>
          <p:nvPr/>
        </p:nvSpPr>
        <p:spPr>
          <a:xfrm>
            <a:off x="9594640" y="3110626"/>
            <a:ext cx="351155" cy="513080"/>
          </a:xfrm>
          <a:prstGeom prst="rect">
            <a:avLst/>
          </a:prstGeom>
        </p:spPr>
        <p:txBody>
          <a:bodyPr vert="horz" wrap="square" lIns="0" tIns="12065" rIns="0" bIns="0" rtlCol="0">
            <a:spAutoFit/>
          </a:bodyPr>
          <a:lstStyle/>
          <a:p>
            <a:pPr marL="12700">
              <a:lnSpc>
                <a:spcPct val="100000"/>
              </a:lnSpc>
              <a:spcBef>
                <a:spcPts val="95"/>
              </a:spcBef>
            </a:pPr>
            <a:r>
              <a:rPr sz="3200" spc="-5" dirty="0">
                <a:solidFill>
                  <a:srgbClr val="FF0000"/>
                </a:solidFill>
                <a:latin typeface="Segoe UI Symbol"/>
                <a:cs typeface="Segoe UI Symbol"/>
              </a:rPr>
              <a:t>✔</a:t>
            </a:r>
            <a:endParaRPr sz="3200">
              <a:latin typeface="Segoe UI Symbol"/>
              <a:cs typeface="Segoe UI Symbol"/>
            </a:endParaRPr>
          </a:p>
        </p:txBody>
      </p:sp>
      <p:sp>
        <p:nvSpPr>
          <p:cNvPr id="12" name="object 12"/>
          <p:cNvSpPr txBox="1"/>
          <p:nvPr/>
        </p:nvSpPr>
        <p:spPr>
          <a:xfrm>
            <a:off x="975230" y="2649739"/>
            <a:ext cx="511175"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008852"/>
                </a:solidFill>
                <a:latin typeface="Calibri"/>
                <a:cs typeface="Calibri"/>
              </a:rPr>
              <a:t>P</a:t>
            </a:r>
            <a:r>
              <a:rPr sz="2400" b="1" dirty="0">
                <a:solidFill>
                  <a:srgbClr val="008852"/>
                </a:solidFill>
                <a:latin typeface="Calibri"/>
                <a:cs typeface="Calibri"/>
              </a:rPr>
              <a:t>CP</a:t>
            </a:r>
            <a:endParaRPr sz="2400">
              <a:latin typeface="Calibri"/>
              <a:cs typeface="Calibri"/>
            </a:endParaRPr>
          </a:p>
        </p:txBody>
      </p:sp>
      <p:sp>
        <p:nvSpPr>
          <p:cNvPr id="13" name="object 13"/>
          <p:cNvSpPr txBox="1"/>
          <p:nvPr/>
        </p:nvSpPr>
        <p:spPr>
          <a:xfrm>
            <a:off x="7634805" y="2606762"/>
            <a:ext cx="511175"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008852"/>
                </a:solidFill>
                <a:latin typeface="Calibri"/>
                <a:cs typeface="Calibri"/>
              </a:rPr>
              <a:t>P</a:t>
            </a:r>
            <a:r>
              <a:rPr sz="2400" b="1" dirty="0">
                <a:solidFill>
                  <a:srgbClr val="008852"/>
                </a:solidFill>
                <a:latin typeface="Calibri"/>
                <a:cs typeface="Calibri"/>
              </a:rPr>
              <a:t>CP</a:t>
            </a:r>
            <a:endParaRPr sz="2400">
              <a:latin typeface="Calibri"/>
              <a:cs typeface="Calibri"/>
            </a:endParaRPr>
          </a:p>
        </p:txBody>
      </p:sp>
      <p:sp>
        <p:nvSpPr>
          <p:cNvPr id="14" name="object 14"/>
          <p:cNvSpPr/>
          <p:nvPr/>
        </p:nvSpPr>
        <p:spPr>
          <a:xfrm>
            <a:off x="8710421" y="2772155"/>
            <a:ext cx="790192" cy="399287"/>
          </a:xfrm>
          <a:prstGeom prst="rect">
            <a:avLst/>
          </a:prstGeom>
          <a:blipFill>
            <a:blip r:embed="rId9" cstate="print"/>
            <a:stretch>
              <a:fillRect/>
            </a:stretch>
          </a:blipFill>
        </p:spPr>
        <p:txBody>
          <a:bodyPr wrap="square" lIns="0" tIns="0" rIns="0" bIns="0" rtlCol="0"/>
          <a:lstStyle/>
          <a:p>
            <a:endParaRPr/>
          </a:p>
        </p:txBody>
      </p:sp>
      <p:sp>
        <p:nvSpPr>
          <p:cNvPr id="15" name="object 15"/>
          <p:cNvSpPr/>
          <p:nvPr/>
        </p:nvSpPr>
        <p:spPr>
          <a:xfrm>
            <a:off x="8614410" y="2985516"/>
            <a:ext cx="1022590" cy="399287"/>
          </a:xfrm>
          <a:prstGeom prst="rect">
            <a:avLst/>
          </a:prstGeom>
          <a:blipFill>
            <a:blip r:embed="rId10" cstate="print"/>
            <a:stretch>
              <a:fillRect/>
            </a:stretch>
          </a:blipFill>
        </p:spPr>
        <p:txBody>
          <a:bodyPr wrap="square" lIns="0" tIns="0" rIns="0" bIns="0" rtlCol="0"/>
          <a:lstStyle/>
          <a:p>
            <a:endParaRPr/>
          </a:p>
        </p:txBody>
      </p:sp>
      <p:sp>
        <p:nvSpPr>
          <p:cNvPr id="16" name="object 16"/>
          <p:cNvSpPr/>
          <p:nvPr/>
        </p:nvSpPr>
        <p:spPr>
          <a:xfrm>
            <a:off x="8681466" y="3198876"/>
            <a:ext cx="846581" cy="399287"/>
          </a:xfrm>
          <a:prstGeom prst="rect">
            <a:avLst/>
          </a:prstGeom>
          <a:blipFill>
            <a:blip r:embed="rId11" cstate="print"/>
            <a:stretch>
              <a:fillRect/>
            </a:stretch>
          </a:blipFill>
        </p:spPr>
        <p:txBody>
          <a:bodyPr wrap="square" lIns="0" tIns="0" rIns="0" bIns="0" rtlCol="0"/>
          <a:lstStyle/>
          <a:p>
            <a:endParaRPr/>
          </a:p>
        </p:txBody>
      </p:sp>
      <p:sp>
        <p:nvSpPr>
          <p:cNvPr id="17" name="object 17"/>
          <p:cNvSpPr/>
          <p:nvPr/>
        </p:nvSpPr>
        <p:spPr>
          <a:xfrm>
            <a:off x="8709659" y="3412235"/>
            <a:ext cx="749045" cy="399287"/>
          </a:xfrm>
          <a:prstGeom prst="rect">
            <a:avLst/>
          </a:prstGeom>
          <a:blipFill>
            <a:blip r:embed="rId12" cstate="print"/>
            <a:stretch>
              <a:fillRect/>
            </a:stretch>
          </a:blipFill>
        </p:spPr>
        <p:txBody>
          <a:bodyPr wrap="square" lIns="0" tIns="0" rIns="0" bIns="0" rtlCol="0"/>
          <a:lstStyle/>
          <a:p>
            <a:endParaRPr/>
          </a:p>
        </p:txBody>
      </p:sp>
      <p:sp>
        <p:nvSpPr>
          <p:cNvPr id="18" name="object 18"/>
          <p:cNvSpPr txBox="1"/>
          <p:nvPr/>
        </p:nvSpPr>
        <p:spPr>
          <a:xfrm>
            <a:off x="8727561" y="2797712"/>
            <a:ext cx="714375" cy="878840"/>
          </a:xfrm>
          <a:prstGeom prst="rect">
            <a:avLst/>
          </a:prstGeom>
        </p:spPr>
        <p:txBody>
          <a:bodyPr vert="horz" wrap="square" lIns="0" tIns="12065" rIns="0" bIns="0" rtlCol="0">
            <a:spAutoFit/>
          </a:bodyPr>
          <a:lstStyle/>
          <a:p>
            <a:pPr marL="12700" marR="5080" indent="-1270" algn="ctr">
              <a:lnSpc>
                <a:spcPct val="100000"/>
              </a:lnSpc>
              <a:spcBef>
                <a:spcPts val="95"/>
              </a:spcBef>
            </a:pPr>
            <a:r>
              <a:rPr sz="1400" spc="-15" dirty="0">
                <a:latin typeface="Calibri"/>
                <a:cs typeface="Calibri"/>
              </a:rPr>
              <a:t>Submit  A</a:t>
            </a:r>
            <a:r>
              <a:rPr sz="1400" spc="-20" dirty="0">
                <a:latin typeface="Calibri"/>
                <a:cs typeface="Calibri"/>
              </a:rPr>
              <a:t>pp</a:t>
            </a:r>
            <a:r>
              <a:rPr sz="1400" spc="-70" dirty="0">
                <a:latin typeface="Calibri"/>
                <a:cs typeface="Calibri"/>
              </a:rPr>
              <a:t>r</a:t>
            </a:r>
            <a:r>
              <a:rPr sz="1400" spc="-25" dirty="0">
                <a:latin typeface="Calibri"/>
                <a:cs typeface="Calibri"/>
              </a:rPr>
              <a:t>o</a:t>
            </a:r>
            <a:r>
              <a:rPr sz="1400" spc="-40" dirty="0">
                <a:latin typeface="Calibri"/>
                <a:cs typeface="Calibri"/>
              </a:rPr>
              <a:t>v</a:t>
            </a:r>
            <a:r>
              <a:rPr sz="1400" spc="-5" dirty="0">
                <a:latin typeface="Calibri"/>
                <a:cs typeface="Calibri"/>
              </a:rPr>
              <a:t>ed  </a:t>
            </a:r>
            <a:r>
              <a:rPr sz="1400" spc="-20" dirty="0">
                <a:latin typeface="Calibri"/>
                <a:cs typeface="Calibri"/>
              </a:rPr>
              <a:t>Form </a:t>
            </a:r>
            <a:r>
              <a:rPr sz="1400" spc="-15" dirty="0">
                <a:latin typeface="Calibri"/>
                <a:cs typeface="Calibri"/>
              </a:rPr>
              <a:t>to  </a:t>
            </a:r>
            <a:r>
              <a:rPr sz="1400" spc="-20" dirty="0">
                <a:latin typeface="Calibri"/>
                <a:cs typeface="Calibri"/>
              </a:rPr>
              <a:t>Insurer</a:t>
            </a:r>
            <a:endParaRPr sz="1400">
              <a:latin typeface="Calibri"/>
              <a:cs typeface="Calibri"/>
            </a:endParaRPr>
          </a:p>
        </p:txBody>
      </p:sp>
      <p:sp>
        <p:nvSpPr>
          <p:cNvPr id="19" name="object 19"/>
          <p:cNvSpPr/>
          <p:nvPr/>
        </p:nvSpPr>
        <p:spPr>
          <a:xfrm>
            <a:off x="8695946" y="3675126"/>
            <a:ext cx="1572895" cy="394970"/>
          </a:xfrm>
          <a:custGeom>
            <a:avLst/>
            <a:gdLst/>
            <a:ahLst/>
            <a:cxnLst/>
            <a:rect l="l" t="t" r="r" b="b"/>
            <a:pathLst>
              <a:path w="1572895" h="394970">
                <a:moveTo>
                  <a:pt x="1375295" y="0"/>
                </a:moveTo>
                <a:lnTo>
                  <a:pt x="1375295" y="98615"/>
                </a:lnTo>
                <a:lnTo>
                  <a:pt x="0" y="98615"/>
                </a:lnTo>
                <a:lnTo>
                  <a:pt x="0" y="295846"/>
                </a:lnTo>
                <a:lnTo>
                  <a:pt x="1375295" y="295846"/>
                </a:lnTo>
                <a:lnTo>
                  <a:pt x="1375295" y="394462"/>
                </a:lnTo>
                <a:lnTo>
                  <a:pt x="1572641" y="197231"/>
                </a:lnTo>
                <a:lnTo>
                  <a:pt x="1375295" y="0"/>
                </a:lnTo>
                <a:close/>
              </a:path>
            </a:pathLst>
          </a:custGeom>
          <a:solidFill>
            <a:srgbClr val="00ACED"/>
          </a:solidFill>
        </p:spPr>
        <p:txBody>
          <a:bodyPr wrap="square" lIns="0" tIns="0" rIns="0" bIns="0" rtlCol="0"/>
          <a:lstStyle/>
          <a:p>
            <a:endParaRPr/>
          </a:p>
        </p:txBody>
      </p:sp>
      <p:sp>
        <p:nvSpPr>
          <p:cNvPr id="20" name="object 20"/>
          <p:cNvSpPr/>
          <p:nvPr/>
        </p:nvSpPr>
        <p:spPr>
          <a:xfrm>
            <a:off x="8696325" y="3675507"/>
            <a:ext cx="1572895" cy="394970"/>
          </a:xfrm>
          <a:custGeom>
            <a:avLst/>
            <a:gdLst/>
            <a:ahLst/>
            <a:cxnLst/>
            <a:rect l="l" t="t" r="r" b="b"/>
            <a:pathLst>
              <a:path w="1572895" h="394970">
                <a:moveTo>
                  <a:pt x="0" y="98615"/>
                </a:moveTo>
                <a:lnTo>
                  <a:pt x="1375295" y="98615"/>
                </a:lnTo>
                <a:lnTo>
                  <a:pt x="1375295" y="0"/>
                </a:lnTo>
                <a:lnTo>
                  <a:pt x="1572641" y="197230"/>
                </a:lnTo>
                <a:lnTo>
                  <a:pt x="1375295" y="394461"/>
                </a:lnTo>
                <a:lnTo>
                  <a:pt x="1375295" y="295846"/>
                </a:lnTo>
                <a:lnTo>
                  <a:pt x="0" y="295846"/>
                </a:lnTo>
                <a:lnTo>
                  <a:pt x="0" y="98615"/>
                </a:lnTo>
                <a:close/>
              </a:path>
            </a:pathLst>
          </a:custGeom>
          <a:ln w="19050">
            <a:solidFill>
              <a:srgbClr val="FFFFFF"/>
            </a:solidFill>
          </a:ln>
        </p:spPr>
        <p:txBody>
          <a:bodyPr wrap="square" lIns="0" tIns="0" rIns="0" bIns="0" rtlCol="0"/>
          <a:lstStyle/>
          <a:p>
            <a:endParaRPr/>
          </a:p>
        </p:txBody>
      </p:sp>
      <p:sp>
        <p:nvSpPr>
          <p:cNvPr id="21" name="object 21"/>
          <p:cNvSpPr/>
          <p:nvPr/>
        </p:nvSpPr>
        <p:spPr>
          <a:xfrm>
            <a:off x="2660904" y="3076194"/>
            <a:ext cx="393953" cy="578357"/>
          </a:xfrm>
          <a:prstGeom prst="rect">
            <a:avLst/>
          </a:prstGeom>
          <a:blipFill>
            <a:blip r:embed="rId13" cstate="print"/>
            <a:stretch>
              <a:fillRect/>
            </a:stretch>
          </a:blipFill>
        </p:spPr>
        <p:txBody>
          <a:bodyPr wrap="square" lIns="0" tIns="0" rIns="0" bIns="0" rtlCol="0"/>
          <a:lstStyle/>
          <a:p>
            <a:endParaRPr/>
          </a:p>
        </p:txBody>
      </p:sp>
      <p:sp>
        <p:nvSpPr>
          <p:cNvPr id="22" name="object 22"/>
          <p:cNvSpPr/>
          <p:nvPr/>
        </p:nvSpPr>
        <p:spPr>
          <a:xfrm>
            <a:off x="1871472" y="3126485"/>
            <a:ext cx="826769" cy="399287"/>
          </a:xfrm>
          <a:prstGeom prst="rect">
            <a:avLst/>
          </a:prstGeom>
          <a:blipFill>
            <a:blip r:embed="rId14" cstate="print"/>
            <a:stretch>
              <a:fillRect/>
            </a:stretch>
          </a:blipFill>
        </p:spPr>
        <p:txBody>
          <a:bodyPr wrap="square" lIns="0" tIns="0" rIns="0" bIns="0" rtlCol="0"/>
          <a:lstStyle/>
          <a:p>
            <a:endParaRPr/>
          </a:p>
        </p:txBody>
      </p:sp>
      <p:sp>
        <p:nvSpPr>
          <p:cNvPr id="23" name="object 23"/>
          <p:cNvSpPr/>
          <p:nvPr/>
        </p:nvSpPr>
        <p:spPr>
          <a:xfrm>
            <a:off x="1955292" y="3339846"/>
            <a:ext cx="615683" cy="399287"/>
          </a:xfrm>
          <a:prstGeom prst="rect">
            <a:avLst/>
          </a:prstGeom>
          <a:blipFill>
            <a:blip r:embed="rId15" cstate="print"/>
            <a:stretch>
              <a:fillRect/>
            </a:stretch>
          </a:blipFill>
        </p:spPr>
        <p:txBody>
          <a:bodyPr wrap="square" lIns="0" tIns="0" rIns="0" bIns="0" rtlCol="0"/>
          <a:lstStyle/>
          <a:p>
            <a:endParaRPr/>
          </a:p>
        </p:txBody>
      </p:sp>
      <p:sp>
        <p:nvSpPr>
          <p:cNvPr id="24" name="object 24"/>
          <p:cNvSpPr txBox="1"/>
          <p:nvPr/>
        </p:nvSpPr>
        <p:spPr>
          <a:xfrm>
            <a:off x="1973761" y="3152515"/>
            <a:ext cx="562610" cy="452120"/>
          </a:xfrm>
          <a:prstGeom prst="rect">
            <a:avLst/>
          </a:prstGeom>
        </p:spPr>
        <p:txBody>
          <a:bodyPr vert="horz" wrap="square" lIns="0" tIns="12065" rIns="0" bIns="0" rtlCol="0">
            <a:spAutoFit/>
          </a:bodyPr>
          <a:lstStyle/>
          <a:p>
            <a:pPr marL="96520" marR="5080" indent="-84455">
              <a:lnSpc>
                <a:spcPct val="100000"/>
              </a:lnSpc>
              <a:spcBef>
                <a:spcPts val="95"/>
              </a:spcBef>
            </a:pPr>
            <a:r>
              <a:rPr sz="1400" spc="-20" dirty="0">
                <a:latin typeface="Calibri"/>
                <a:cs typeface="Calibri"/>
              </a:rPr>
              <a:t>C</a:t>
            </a:r>
            <a:r>
              <a:rPr sz="1400" spc="-10" dirty="0">
                <a:latin typeface="Calibri"/>
                <a:cs typeface="Calibri"/>
              </a:rPr>
              <a:t>o</a:t>
            </a:r>
            <a:r>
              <a:rPr sz="1400" spc="-20" dirty="0">
                <a:latin typeface="Calibri"/>
                <a:cs typeface="Calibri"/>
              </a:rPr>
              <a:t>ns</a:t>
            </a:r>
            <a:r>
              <a:rPr sz="1400" spc="-15" dirty="0">
                <a:latin typeface="Calibri"/>
                <a:cs typeface="Calibri"/>
              </a:rPr>
              <a:t>u</a:t>
            </a:r>
            <a:r>
              <a:rPr sz="1400" spc="-10" dirty="0">
                <a:latin typeface="Calibri"/>
                <a:cs typeface="Calibri"/>
              </a:rPr>
              <a:t>lt  </a:t>
            </a:r>
            <a:r>
              <a:rPr sz="1400" spc="-20" dirty="0">
                <a:latin typeface="Calibri"/>
                <a:cs typeface="Calibri"/>
              </a:rPr>
              <a:t>Form</a:t>
            </a:r>
            <a:endParaRPr sz="1400">
              <a:latin typeface="Calibri"/>
              <a:cs typeface="Calibri"/>
            </a:endParaRPr>
          </a:p>
        </p:txBody>
      </p:sp>
      <p:sp>
        <p:nvSpPr>
          <p:cNvPr id="25" name="object 25"/>
          <p:cNvSpPr/>
          <p:nvPr/>
        </p:nvSpPr>
        <p:spPr>
          <a:xfrm>
            <a:off x="1653539" y="3918966"/>
            <a:ext cx="1668017" cy="565391"/>
          </a:xfrm>
          <a:prstGeom prst="rect">
            <a:avLst/>
          </a:prstGeom>
          <a:blipFill>
            <a:blip r:embed="rId16" cstate="print"/>
            <a:stretch>
              <a:fillRect/>
            </a:stretch>
          </a:blipFill>
        </p:spPr>
        <p:txBody>
          <a:bodyPr wrap="square" lIns="0" tIns="0" rIns="0" bIns="0" rtlCol="0"/>
          <a:lstStyle/>
          <a:p>
            <a:endParaRPr/>
          </a:p>
        </p:txBody>
      </p:sp>
      <p:sp>
        <p:nvSpPr>
          <p:cNvPr id="26" name="object 26"/>
          <p:cNvSpPr/>
          <p:nvPr/>
        </p:nvSpPr>
        <p:spPr>
          <a:xfrm>
            <a:off x="1885950" y="4223766"/>
            <a:ext cx="1146047" cy="565403"/>
          </a:xfrm>
          <a:prstGeom prst="rect">
            <a:avLst/>
          </a:prstGeom>
          <a:blipFill>
            <a:blip r:embed="rId17" cstate="print"/>
            <a:stretch>
              <a:fillRect/>
            </a:stretch>
          </a:blipFill>
        </p:spPr>
        <p:txBody>
          <a:bodyPr wrap="square" lIns="0" tIns="0" rIns="0" bIns="0" rtlCol="0"/>
          <a:lstStyle/>
          <a:p>
            <a:endParaRPr/>
          </a:p>
        </p:txBody>
      </p:sp>
      <p:sp>
        <p:nvSpPr>
          <p:cNvPr id="27" name="object 27"/>
          <p:cNvSpPr/>
          <p:nvPr/>
        </p:nvSpPr>
        <p:spPr>
          <a:xfrm>
            <a:off x="3211067" y="2802635"/>
            <a:ext cx="1277861" cy="1744217"/>
          </a:xfrm>
          <a:prstGeom prst="rect">
            <a:avLst/>
          </a:prstGeom>
          <a:blipFill>
            <a:blip r:embed="rId18" cstate="print"/>
            <a:stretch>
              <a:fillRect/>
            </a:stretch>
          </a:blipFill>
        </p:spPr>
        <p:txBody>
          <a:bodyPr wrap="square" lIns="0" tIns="0" rIns="0" bIns="0" rtlCol="0"/>
          <a:lstStyle/>
          <a:p>
            <a:endParaRPr/>
          </a:p>
        </p:txBody>
      </p:sp>
      <p:sp>
        <p:nvSpPr>
          <p:cNvPr id="28" name="object 28"/>
          <p:cNvSpPr txBox="1"/>
          <p:nvPr/>
        </p:nvSpPr>
        <p:spPr>
          <a:xfrm>
            <a:off x="3366077" y="2629776"/>
            <a:ext cx="909955" cy="391160"/>
          </a:xfrm>
          <a:prstGeom prst="rect">
            <a:avLst/>
          </a:prstGeom>
        </p:spPr>
        <p:txBody>
          <a:bodyPr vert="horz" wrap="square" lIns="0" tIns="12700" rIns="0" bIns="0" rtlCol="0">
            <a:spAutoFit/>
          </a:bodyPr>
          <a:lstStyle/>
          <a:p>
            <a:pPr marL="12700">
              <a:lnSpc>
                <a:spcPct val="100000"/>
              </a:lnSpc>
              <a:spcBef>
                <a:spcPts val="100"/>
              </a:spcBef>
            </a:pPr>
            <a:r>
              <a:rPr sz="2400" b="1" spc="-85" dirty="0">
                <a:solidFill>
                  <a:srgbClr val="008852"/>
                </a:solidFill>
                <a:latin typeface="Calibri"/>
                <a:cs typeface="Calibri"/>
              </a:rPr>
              <a:t>F</a:t>
            </a:r>
            <a:r>
              <a:rPr sz="2400" b="1" spc="-25" dirty="0">
                <a:solidFill>
                  <a:srgbClr val="008852"/>
                </a:solidFill>
                <a:latin typeface="Calibri"/>
                <a:cs typeface="Calibri"/>
              </a:rPr>
              <a:t>ac</a:t>
            </a:r>
            <a:r>
              <a:rPr sz="2400" b="1" spc="-20" dirty="0">
                <a:solidFill>
                  <a:srgbClr val="008852"/>
                </a:solidFill>
                <a:latin typeface="Calibri"/>
                <a:cs typeface="Calibri"/>
              </a:rPr>
              <a:t>ult</a:t>
            </a:r>
            <a:r>
              <a:rPr sz="2400" b="1" dirty="0">
                <a:solidFill>
                  <a:srgbClr val="008852"/>
                </a:solidFill>
                <a:latin typeface="Calibri"/>
                <a:cs typeface="Calibri"/>
              </a:rPr>
              <a:t>y</a:t>
            </a:r>
            <a:endParaRPr sz="2400">
              <a:latin typeface="Calibri"/>
              <a:cs typeface="Calibri"/>
            </a:endParaRPr>
          </a:p>
        </p:txBody>
      </p:sp>
      <p:sp>
        <p:nvSpPr>
          <p:cNvPr id="29" name="object 29"/>
          <p:cNvSpPr txBox="1"/>
          <p:nvPr/>
        </p:nvSpPr>
        <p:spPr>
          <a:xfrm>
            <a:off x="1699832" y="3960439"/>
            <a:ext cx="1517015" cy="1062355"/>
          </a:xfrm>
          <a:prstGeom prst="rect">
            <a:avLst/>
          </a:prstGeom>
        </p:spPr>
        <p:txBody>
          <a:bodyPr vert="horz" wrap="square" lIns="0" tIns="12065" rIns="0" bIns="0" rtlCol="0">
            <a:spAutoFit/>
          </a:bodyPr>
          <a:lstStyle/>
          <a:p>
            <a:pPr marL="133350" marR="127000" algn="ctr">
              <a:lnSpc>
                <a:spcPct val="100000"/>
              </a:lnSpc>
              <a:spcBef>
                <a:spcPts val="95"/>
              </a:spcBef>
            </a:pPr>
            <a:r>
              <a:rPr sz="2000" spc="-25" dirty="0">
                <a:latin typeface="Calibri"/>
                <a:cs typeface="Calibri"/>
              </a:rPr>
              <a:t>Entered</a:t>
            </a:r>
            <a:r>
              <a:rPr sz="2000" spc="-145" dirty="0">
                <a:latin typeface="Calibri"/>
                <a:cs typeface="Calibri"/>
              </a:rPr>
              <a:t> </a:t>
            </a:r>
            <a:r>
              <a:rPr sz="2000" spc="-25" dirty="0">
                <a:latin typeface="Calibri"/>
                <a:cs typeface="Calibri"/>
              </a:rPr>
              <a:t>into  </a:t>
            </a:r>
            <a:r>
              <a:rPr sz="2000" spc="-10" dirty="0">
                <a:latin typeface="Calibri"/>
                <a:cs typeface="Calibri"/>
              </a:rPr>
              <a:t>REDCap</a:t>
            </a:r>
            <a:endParaRPr sz="2000">
              <a:latin typeface="Calibri"/>
              <a:cs typeface="Calibri"/>
            </a:endParaRPr>
          </a:p>
          <a:p>
            <a:pPr marL="12700" marR="5080" algn="ctr">
              <a:lnSpc>
                <a:spcPct val="100000"/>
              </a:lnSpc>
              <a:spcBef>
                <a:spcPts val="245"/>
              </a:spcBef>
            </a:pPr>
            <a:r>
              <a:rPr sz="1300" spc="-10" dirty="0">
                <a:latin typeface="Calibri"/>
                <a:cs typeface="Calibri"/>
              </a:rPr>
              <a:t>automatic email alerts  faculty </a:t>
            </a:r>
            <a:r>
              <a:rPr sz="1300" spc="-5" dirty="0">
                <a:latin typeface="Calibri"/>
                <a:cs typeface="Calibri"/>
              </a:rPr>
              <a:t>of </a:t>
            </a:r>
            <a:r>
              <a:rPr sz="1300" spc="-10" dirty="0">
                <a:latin typeface="Calibri"/>
                <a:cs typeface="Calibri"/>
              </a:rPr>
              <a:t>new</a:t>
            </a:r>
            <a:r>
              <a:rPr sz="1300" spc="-75" dirty="0">
                <a:latin typeface="Calibri"/>
                <a:cs typeface="Calibri"/>
              </a:rPr>
              <a:t> </a:t>
            </a:r>
            <a:r>
              <a:rPr sz="1300" spc="-10" dirty="0">
                <a:latin typeface="Calibri"/>
                <a:cs typeface="Calibri"/>
              </a:rPr>
              <a:t>consult</a:t>
            </a:r>
            <a:endParaRPr sz="1300">
              <a:latin typeface="Calibri"/>
              <a:cs typeface="Calibri"/>
            </a:endParaRPr>
          </a:p>
        </p:txBody>
      </p:sp>
      <p:sp>
        <p:nvSpPr>
          <p:cNvPr id="30" name="object 30"/>
          <p:cNvSpPr/>
          <p:nvPr/>
        </p:nvSpPr>
        <p:spPr>
          <a:xfrm>
            <a:off x="5891784" y="1242822"/>
            <a:ext cx="393940" cy="578357"/>
          </a:xfrm>
          <a:prstGeom prst="rect">
            <a:avLst/>
          </a:prstGeom>
          <a:blipFill>
            <a:blip r:embed="rId13" cstate="print"/>
            <a:stretch>
              <a:fillRect/>
            </a:stretch>
          </a:blipFill>
        </p:spPr>
        <p:txBody>
          <a:bodyPr wrap="square" lIns="0" tIns="0" rIns="0" bIns="0" rtlCol="0"/>
          <a:lstStyle/>
          <a:p>
            <a:endParaRPr/>
          </a:p>
        </p:txBody>
      </p:sp>
      <p:sp>
        <p:nvSpPr>
          <p:cNvPr id="31" name="object 31"/>
          <p:cNvSpPr/>
          <p:nvPr/>
        </p:nvSpPr>
        <p:spPr>
          <a:xfrm>
            <a:off x="4848605" y="1245870"/>
            <a:ext cx="982979" cy="399287"/>
          </a:xfrm>
          <a:prstGeom prst="rect">
            <a:avLst/>
          </a:prstGeom>
          <a:blipFill>
            <a:blip r:embed="rId19" cstate="print"/>
            <a:stretch>
              <a:fillRect/>
            </a:stretch>
          </a:blipFill>
        </p:spPr>
        <p:txBody>
          <a:bodyPr wrap="square" lIns="0" tIns="0" rIns="0" bIns="0" rtlCol="0"/>
          <a:lstStyle/>
          <a:p>
            <a:endParaRPr/>
          </a:p>
        </p:txBody>
      </p:sp>
      <p:sp>
        <p:nvSpPr>
          <p:cNvPr id="32" name="object 32"/>
          <p:cNvSpPr/>
          <p:nvPr/>
        </p:nvSpPr>
        <p:spPr>
          <a:xfrm>
            <a:off x="4716779" y="1459230"/>
            <a:ext cx="1203185" cy="399287"/>
          </a:xfrm>
          <a:prstGeom prst="rect">
            <a:avLst/>
          </a:prstGeom>
          <a:blipFill>
            <a:blip r:embed="rId20" cstate="print"/>
            <a:stretch>
              <a:fillRect/>
            </a:stretch>
          </a:blipFill>
        </p:spPr>
        <p:txBody>
          <a:bodyPr wrap="square" lIns="0" tIns="0" rIns="0" bIns="0" rtlCol="0"/>
          <a:lstStyle/>
          <a:p>
            <a:endParaRPr/>
          </a:p>
        </p:txBody>
      </p:sp>
      <p:sp>
        <p:nvSpPr>
          <p:cNvPr id="33" name="object 33"/>
          <p:cNvSpPr txBox="1"/>
          <p:nvPr/>
        </p:nvSpPr>
        <p:spPr>
          <a:xfrm>
            <a:off x="4819718" y="1272033"/>
            <a:ext cx="974090" cy="452120"/>
          </a:xfrm>
          <a:prstGeom prst="rect">
            <a:avLst/>
          </a:prstGeom>
        </p:spPr>
        <p:txBody>
          <a:bodyPr vert="horz" wrap="square" lIns="0" tIns="12065" rIns="0" bIns="0" rtlCol="0">
            <a:spAutoFit/>
          </a:bodyPr>
          <a:lstStyle/>
          <a:p>
            <a:pPr marL="12700" marR="5080" indent="130810">
              <a:lnSpc>
                <a:spcPct val="100000"/>
              </a:lnSpc>
              <a:spcBef>
                <a:spcPts val="95"/>
              </a:spcBef>
            </a:pPr>
            <a:r>
              <a:rPr sz="1400" spc="-20" dirty="0">
                <a:latin typeface="Calibri"/>
                <a:cs typeface="Calibri"/>
              </a:rPr>
              <a:t>Approved  </a:t>
            </a:r>
            <a:r>
              <a:rPr sz="1400" spc="-10" dirty="0">
                <a:latin typeface="Calibri"/>
                <a:cs typeface="Calibri"/>
              </a:rPr>
              <a:t>Consult</a:t>
            </a:r>
            <a:r>
              <a:rPr sz="1400" spc="-100" dirty="0">
                <a:latin typeface="Calibri"/>
                <a:cs typeface="Calibri"/>
              </a:rPr>
              <a:t> </a:t>
            </a:r>
            <a:r>
              <a:rPr sz="1400" spc="-20" dirty="0">
                <a:latin typeface="Calibri"/>
                <a:cs typeface="Calibri"/>
              </a:rPr>
              <a:t>Form</a:t>
            </a:r>
            <a:endParaRPr sz="1400">
              <a:latin typeface="Calibri"/>
              <a:cs typeface="Calibri"/>
            </a:endParaRPr>
          </a:p>
        </p:txBody>
      </p:sp>
      <p:sp>
        <p:nvSpPr>
          <p:cNvPr id="34" name="object 34"/>
          <p:cNvSpPr txBox="1"/>
          <p:nvPr/>
        </p:nvSpPr>
        <p:spPr>
          <a:xfrm>
            <a:off x="5916240" y="1301314"/>
            <a:ext cx="351155" cy="513080"/>
          </a:xfrm>
          <a:prstGeom prst="rect">
            <a:avLst/>
          </a:prstGeom>
        </p:spPr>
        <p:txBody>
          <a:bodyPr vert="horz" wrap="square" lIns="0" tIns="12065" rIns="0" bIns="0" rtlCol="0">
            <a:spAutoFit/>
          </a:bodyPr>
          <a:lstStyle/>
          <a:p>
            <a:pPr marL="12700">
              <a:lnSpc>
                <a:spcPct val="100000"/>
              </a:lnSpc>
              <a:spcBef>
                <a:spcPts val="95"/>
              </a:spcBef>
            </a:pPr>
            <a:r>
              <a:rPr sz="3200" spc="-5" dirty="0">
                <a:solidFill>
                  <a:srgbClr val="FF0000"/>
                </a:solidFill>
                <a:latin typeface="Segoe UI Symbol"/>
                <a:cs typeface="Segoe UI Symbol"/>
              </a:rPr>
              <a:t>✔</a:t>
            </a:r>
            <a:endParaRPr sz="3200">
              <a:latin typeface="Segoe UI Symbol"/>
              <a:cs typeface="Segoe UI Symbol"/>
            </a:endParaRPr>
          </a:p>
        </p:txBody>
      </p:sp>
      <p:sp>
        <p:nvSpPr>
          <p:cNvPr id="35" name="object 35"/>
          <p:cNvSpPr/>
          <p:nvPr/>
        </p:nvSpPr>
        <p:spPr>
          <a:xfrm>
            <a:off x="5219700" y="4062984"/>
            <a:ext cx="1146035" cy="565391"/>
          </a:xfrm>
          <a:prstGeom prst="rect">
            <a:avLst/>
          </a:prstGeom>
          <a:blipFill>
            <a:blip r:embed="rId21" cstate="print"/>
            <a:stretch>
              <a:fillRect/>
            </a:stretch>
          </a:blipFill>
        </p:spPr>
        <p:txBody>
          <a:bodyPr wrap="square" lIns="0" tIns="0" rIns="0" bIns="0" rtlCol="0"/>
          <a:lstStyle/>
          <a:p>
            <a:endParaRPr/>
          </a:p>
        </p:txBody>
      </p:sp>
      <p:sp>
        <p:nvSpPr>
          <p:cNvPr id="36" name="object 36"/>
          <p:cNvSpPr/>
          <p:nvPr/>
        </p:nvSpPr>
        <p:spPr>
          <a:xfrm>
            <a:off x="5219700" y="2026157"/>
            <a:ext cx="1146035" cy="565391"/>
          </a:xfrm>
          <a:prstGeom prst="rect">
            <a:avLst/>
          </a:prstGeom>
          <a:blipFill>
            <a:blip r:embed="rId22" cstate="print"/>
            <a:stretch>
              <a:fillRect/>
            </a:stretch>
          </a:blipFill>
        </p:spPr>
        <p:txBody>
          <a:bodyPr wrap="square" lIns="0" tIns="0" rIns="0" bIns="0" rtlCol="0"/>
          <a:lstStyle/>
          <a:p>
            <a:endParaRPr/>
          </a:p>
        </p:txBody>
      </p:sp>
      <p:sp>
        <p:nvSpPr>
          <p:cNvPr id="37" name="object 37"/>
          <p:cNvSpPr txBox="1"/>
          <p:nvPr/>
        </p:nvSpPr>
        <p:spPr>
          <a:xfrm>
            <a:off x="4787605" y="2038811"/>
            <a:ext cx="2011045" cy="972185"/>
          </a:xfrm>
          <a:prstGeom prst="rect">
            <a:avLst/>
          </a:prstGeom>
        </p:spPr>
        <p:txBody>
          <a:bodyPr vert="horz" wrap="square" lIns="0" tIns="40640" rIns="0" bIns="0" rtlCol="0">
            <a:spAutoFit/>
          </a:bodyPr>
          <a:lstStyle/>
          <a:p>
            <a:pPr marR="635" algn="ctr">
              <a:lnSpc>
                <a:spcPct val="100000"/>
              </a:lnSpc>
              <a:spcBef>
                <a:spcPts val="320"/>
              </a:spcBef>
            </a:pPr>
            <a:r>
              <a:rPr sz="2000" spc="-10" dirty="0">
                <a:latin typeface="Calibri"/>
                <a:cs typeface="Calibri"/>
              </a:rPr>
              <a:t>REDCap</a:t>
            </a:r>
            <a:endParaRPr sz="2000">
              <a:latin typeface="Calibri"/>
              <a:cs typeface="Calibri"/>
            </a:endParaRPr>
          </a:p>
          <a:p>
            <a:pPr marL="12700" marR="5080" algn="ctr">
              <a:lnSpc>
                <a:spcPct val="100000"/>
              </a:lnSpc>
              <a:spcBef>
                <a:spcPts val="150"/>
              </a:spcBef>
            </a:pPr>
            <a:r>
              <a:rPr sz="1300" spc="-20" dirty="0">
                <a:latin typeface="Calibri"/>
                <a:cs typeface="Calibri"/>
              </a:rPr>
              <a:t>provider </a:t>
            </a:r>
            <a:r>
              <a:rPr sz="1300" spc="-15" dirty="0">
                <a:latin typeface="Calibri"/>
                <a:cs typeface="Calibri"/>
              </a:rPr>
              <a:t>gets </a:t>
            </a:r>
            <a:r>
              <a:rPr sz="1300" spc="-10" dirty="0">
                <a:latin typeface="Calibri"/>
                <a:cs typeface="Calibri"/>
              </a:rPr>
              <a:t>automatic email  </a:t>
            </a:r>
            <a:r>
              <a:rPr sz="1300" dirty="0">
                <a:latin typeface="Calibri"/>
                <a:cs typeface="Calibri"/>
              </a:rPr>
              <a:t>alert </a:t>
            </a:r>
            <a:r>
              <a:rPr sz="1300" spc="-5" dirty="0">
                <a:latin typeface="Calibri"/>
                <a:cs typeface="Calibri"/>
              </a:rPr>
              <a:t>of </a:t>
            </a:r>
            <a:r>
              <a:rPr sz="1300" spc="-20" dirty="0">
                <a:latin typeface="Calibri"/>
                <a:cs typeface="Calibri"/>
              </a:rPr>
              <a:t>reviewed </a:t>
            </a:r>
            <a:r>
              <a:rPr sz="1300" spc="-10" dirty="0">
                <a:latin typeface="Calibri"/>
                <a:cs typeface="Calibri"/>
              </a:rPr>
              <a:t>consult  </a:t>
            </a:r>
            <a:r>
              <a:rPr sz="1300" spc="-20" dirty="0">
                <a:latin typeface="Calibri"/>
                <a:cs typeface="Calibri"/>
              </a:rPr>
              <a:t>form</a:t>
            </a:r>
            <a:endParaRPr sz="1300">
              <a:latin typeface="Calibri"/>
              <a:cs typeface="Calibri"/>
            </a:endParaRPr>
          </a:p>
        </p:txBody>
      </p:sp>
      <p:sp>
        <p:nvSpPr>
          <p:cNvPr id="38" name="object 38"/>
          <p:cNvSpPr/>
          <p:nvPr/>
        </p:nvSpPr>
        <p:spPr>
          <a:xfrm>
            <a:off x="4842509" y="5368289"/>
            <a:ext cx="993647" cy="399287"/>
          </a:xfrm>
          <a:prstGeom prst="rect">
            <a:avLst/>
          </a:prstGeom>
          <a:blipFill>
            <a:blip r:embed="rId23" cstate="print"/>
            <a:stretch>
              <a:fillRect/>
            </a:stretch>
          </a:blipFill>
        </p:spPr>
        <p:txBody>
          <a:bodyPr wrap="square" lIns="0" tIns="0" rIns="0" bIns="0" rtlCol="0"/>
          <a:lstStyle/>
          <a:p>
            <a:endParaRPr/>
          </a:p>
        </p:txBody>
      </p:sp>
      <p:sp>
        <p:nvSpPr>
          <p:cNvPr id="39" name="object 39"/>
          <p:cNvSpPr/>
          <p:nvPr/>
        </p:nvSpPr>
        <p:spPr>
          <a:xfrm>
            <a:off x="4716779" y="5581650"/>
            <a:ext cx="1203185" cy="399287"/>
          </a:xfrm>
          <a:prstGeom prst="rect">
            <a:avLst/>
          </a:prstGeom>
          <a:blipFill>
            <a:blip r:embed="rId24" cstate="print"/>
            <a:stretch>
              <a:fillRect/>
            </a:stretch>
          </a:blipFill>
        </p:spPr>
        <p:txBody>
          <a:bodyPr wrap="square" lIns="0" tIns="0" rIns="0" bIns="0" rtlCol="0"/>
          <a:lstStyle/>
          <a:p>
            <a:endParaRPr/>
          </a:p>
        </p:txBody>
      </p:sp>
      <p:sp>
        <p:nvSpPr>
          <p:cNvPr id="40" name="object 40"/>
          <p:cNvSpPr txBox="1"/>
          <p:nvPr/>
        </p:nvSpPr>
        <p:spPr>
          <a:xfrm>
            <a:off x="4819707" y="5394007"/>
            <a:ext cx="974090" cy="452120"/>
          </a:xfrm>
          <a:prstGeom prst="rect">
            <a:avLst/>
          </a:prstGeom>
        </p:spPr>
        <p:txBody>
          <a:bodyPr vert="horz" wrap="square" lIns="0" tIns="12065" rIns="0" bIns="0" rtlCol="0">
            <a:spAutoFit/>
          </a:bodyPr>
          <a:lstStyle/>
          <a:p>
            <a:pPr marL="12700" marR="5080" indent="125095">
              <a:lnSpc>
                <a:spcPct val="100000"/>
              </a:lnSpc>
              <a:spcBef>
                <a:spcPts val="95"/>
              </a:spcBef>
            </a:pPr>
            <a:r>
              <a:rPr sz="1400" spc="-20" dirty="0">
                <a:latin typeface="Calibri"/>
                <a:cs typeface="Calibri"/>
              </a:rPr>
              <a:t>Corrected  </a:t>
            </a:r>
            <a:r>
              <a:rPr sz="1400" spc="-10" dirty="0">
                <a:latin typeface="Calibri"/>
                <a:cs typeface="Calibri"/>
              </a:rPr>
              <a:t>Consult</a:t>
            </a:r>
            <a:r>
              <a:rPr sz="1400" spc="-100" dirty="0">
                <a:latin typeface="Calibri"/>
                <a:cs typeface="Calibri"/>
              </a:rPr>
              <a:t> </a:t>
            </a:r>
            <a:r>
              <a:rPr sz="1400" spc="-20" dirty="0">
                <a:latin typeface="Calibri"/>
                <a:cs typeface="Calibri"/>
              </a:rPr>
              <a:t>Form</a:t>
            </a:r>
            <a:endParaRPr sz="1400">
              <a:latin typeface="Calibri"/>
              <a:cs typeface="Calibri"/>
            </a:endParaRPr>
          </a:p>
        </p:txBody>
      </p:sp>
      <p:sp>
        <p:nvSpPr>
          <p:cNvPr id="41" name="object 41"/>
          <p:cNvSpPr/>
          <p:nvPr/>
        </p:nvSpPr>
        <p:spPr>
          <a:xfrm>
            <a:off x="5891784" y="5356859"/>
            <a:ext cx="393940" cy="578357"/>
          </a:xfrm>
          <a:prstGeom prst="rect">
            <a:avLst/>
          </a:prstGeom>
          <a:blipFill>
            <a:blip r:embed="rId13" cstate="print"/>
            <a:stretch>
              <a:fillRect/>
            </a:stretch>
          </a:blipFill>
        </p:spPr>
        <p:txBody>
          <a:bodyPr wrap="square" lIns="0" tIns="0" rIns="0" bIns="0" rtlCol="0"/>
          <a:lstStyle/>
          <a:p>
            <a:endParaRPr/>
          </a:p>
        </p:txBody>
      </p:sp>
      <p:sp>
        <p:nvSpPr>
          <p:cNvPr id="42" name="object 42"/>
          <p:cNvSpPr txBox="1"/>
          <p:nvPr/>
        </p:nvSpPr>
        <p:spPr>
          <a:xfrm>
            <a:off x="4484337" y="4037519"/>
            <a:ext cx="2616200" cy="1035685"/>
          </a:xfrm>
          <a:prstGeom prst="rect">
            <a:avLst/>
          </a:prstGeom>
        </p:spPr>
        <p:txBody>
          <a:bodyPr vert="horz" wrap="square" lIns="0" tIns="79375" rIns="0" bIns="0" rtlCol="0">
            <a:spAutoFit/>
          </a:bodyPr>
          <a:lstStyle/>
          <a:p>
            <a:pPr marR="635" algn="ctr">
              <a:lnSpc>
                <a:spcPct val="100000"/>
              </a:lnSpc>
              <a:spcBef>
                <a:spcPts val="625"/>
              </a:spcBef>
            </a:pPr>
            <a:r>
              <a:rPr sz="2000" spc="-10" dirty="0">
                <a:latin typeface="Calibri"/>
                <a:cs typeface="Calibri"/>
              </a:rPr>
              <a:t>REDCap</a:t>
            </a:r>
            <a:endParaRPr sz="2000">
              <a:latin typeface="Calibri"/>
              <a:cs typeface="Calibri"/>
            </a:endParaRPr>
          </a:p>
          <a:p>
            <a:pPr marL="12700" marR="5080" algn="ctr">
              <a:lnSpc>
                <a:spcPct val="100000"/>
              </a:lnSpc>
              <a:spcBef>
                <a:spcPts val="345"/>
              </a:spcBef>
            </a:pPr>
            <a:r>
              <a:rPr sz="1300" spc="-10" dirty="0">
                <a:latin typeface="Calibri"/>
                <a:cs typeface="Calibri"/>
              </a:rPr>
              <a:t>Changes </a:t>
            </a:r>
            <a:r>
              <a:rPr sz="1300" spc="-20" dirty="0">
                <a:latin typeface="Calibri"/>
                <a:cs typeface="Calibri"/>
              </a:rPr>
              <a:t>entered into </a:t>
            </a:r>
            <a:r>
              <a:rPr sz="1300" spc="-5" dirty="0">
                <a:latin typeface="Calibri"/>
                <a:cs typeface="Calibri"/>
              </a:rPr>
              <a:t>REDCap </a:t>
            </a:r>
            <a:r>
              <a:rPr sz="1300" spc="-10" dirty="0">
                <a:latin typeface="Calibri"/>
                <a:cs typeface="Calibri"/>
              </a:rPr>
              <a:t>by </a:t>
            </a:r>
            <a:r>
              <a:rPr sz="1300" spc="-5" dirty="0">
                <a:latin typeface="Calibri"/>
                <a:cs typeface="Calibri"/>
              </a:rPr>
              <a:t>PCP </a:t>
            </a:r>
            <a:r>
              <a:rPr sz="1300" dirty="0">
                <a:latin typeface="Calibri"/>
                <a:cs typeface="Calibri"/>
              </a:rPr>
              <a:t>–  </a:t>
            </a:r>
            <a:r>
              <a:rPr sz="1300" spc="-15" dirty="0">
                <a:latin typeface="Calibri"/>
                <a:cs typeface="Calibri"/>
              </a:rPr>
              <a:t>Faculty </a:t>
            </a:r>
            <a:r>
              <a:rPr sz="1300" spc="-10" dirty="0">
                <a:latin typeface="Calibri"/>
                <a:cs typeface="Calibri"/>
              </a:rPr>
              <a:t>notified </a:t>
            </a:r>
            <a:r>
              <a:rPr sz="1300" spc="-5" dirty="0">
                <a:latin typeface="Calibri"/>
                <a:cs typeface="Calibri"/>
              </a:rPr>
              <a:t>via </a:t>
            </a:r>
            <a:r>
              <a:rPr sz="1300" spc="-10" dirty="0">
                <a:latin typeface="Calibri"/>
                <a:cs typeface="Calibri"/>
              </a:rPr>
              <a:t>automatic email </a:t>
            </a:r>
            <a:r>
              <a:rPr sz="1300" spc="-5" dirty="0">
                <a:latin typeface="Calibri"/>
                <a:cs typeface="Calibri"/>
              </a:rPr>
              <a:t>of  </a:t>
            </a:r>
            <a:r>
              <a:rPr sz="1300" spc="-10" dirty="0">
                <a:latin typeface="Calibri"/>
                <a:cs typeface="Calibri"/>
              </a:rPr>
              <a:t>corrections</a:t>
            </a:r>
            <a:endParaRPr sz="1300">
              <a:latin typeface="Calibri"/>
              <a:cs typeface="Calibri"/>
            </a:endParaRPr>
          </a:p>
        </p:txBody>
      </p:sp>
      <p:sp>
        <p:nvSpPr>
          <p:cNvPr id="43" name="object 43"/>
          <p:cNvSpPr/>
          <p:nvPr/>
        </p:nvSpPr>
        <p:spPr>
          <a:xfrm>
            <a:off x="3745229" y="1892045"/>
            <a:ext cx="4093210" cy="735330"/>
          </a:xfrm>
          <a:custGeom>
            <a:avLst/>
            <a:gdLst/>
            <a:ahLst/>
            <a:cxnLst/>
            <a:rect l="l" t="t" r="r" b="b"/>
            <a:pathLst>
              <a:path w="4093209" h="735330">
                <a:moveTo>
                  <a:pt x="3802100" y="0"/>
                </a:moveTo>
                <a:lnTo>
                  <a:pt x="321729" y="0"/>
                </a:lnTo>
                <a:lnTo>
                  <a:pt x="274192" y="3492"/>
                </a:lnTo>
                <a:lnTo>
                  <a:pt x="228815" y="13614"/>
                </a:lnTo>
                <a:lnTo>
                  <a:pt x="186093" y="29895"/>
                </a:lnTo>
                <a:lnTo>
                  <a:pt x="146545" y="51828"/>
                </a:lnTo>
                <a:lnTo>
                  <a:pt x="110655" y="78905"/>
                </a:lnTo>
                <a:lnTo>
                  <a:pt x="78917" y="110642"/>
                </a:lnTo>
                <a:lnTo>
                  <a:pt x="51828" y="146532"/>
                </a:lnTo>
                <a:lnTo>
                  <a:pt x="29908" y="186080"/>
                </a:lnTo>
                <a:lnTo>
                  <a:pt x="13627" y="228790"/>
                </a:lnTo>
                <a:lnTo>
                  <a:pt x="3492" y="274167"/>
                </a:lnTo>
                <a:lnTo>
                  <a:pt x="0" y="321703"/>
                </a:lnTo>
                <a:lnTo>
                  <a:pt x="0" y="735330"/>
                </a:lnTo>
                <a:lnTo>
                  <a:pt x="183845" y="735330"/>
                </a:lnTo>
                <a:lnTo>
                  <a:pt x="183845" y="321703"/>
                </a:lnTo>
                <a:lnTo>
                  <a:pt x="190880" y="278117"/>
                </a:lnTo>
                <a:lnTo>
                  <a:pt x="210464" y="240271"/>
                </a:lnTo>
                <a:lnTo>
                  <a:pt x="240309" y="210426"/>
                </a:lnTo>
                <a:lnTo>
                  <a:pt x="278155" y="190855"/>
                </a:lnTo>
                <a:lnTo>
                  <a:pt x="321729" y="183832"/>
                </a:lnTo>
                <a:lnTo>
                  <a:pt x="4092689" y="183832"/>
                </a:lnTo>
                <a:lnTo>
                  <a:pt x="4072001" y="146532"/>
                </a:lnTo>
                <a:lnTo>
                  <a:pt x="4044924" y="110642"/>
                </a:lnTo>
                <a:lnTo>
                  <a:pt x="4013187" y="78905"/>
                </a:lnTo>
                <a:lnTo>
                  <a:pt x="3977284" y="51828"/>
                </a:lnTo>
                <a:lnTo>
                  <a:pt x="3937736" y="29895"/>
                </a:lnTo>
                <a:lnTo>
                  <a:pt x="3895026" y="13614"/>
                </a:lnTo>
                <a:lnTo>
                  <a:pt x="3849649" y="3492"/>
                </a:lnTo>
                <a:lnTo>
                  <a:pt x="3802100" y="0"/>
                </a:lnTo>
                <a:close/>
              </a:path>
            </a:pathLst>
          </a:custGeom>
          <a:solidFill>
            <a:srgbClr val="00ACED"/>
          </a:solidFill>
        </p:spPr>
        <p:txBody>
          <a:bodyPr wrap="square" lIns="0" tIns="0" rIns="0" bIns="0" rtlCol="0"/>
          <a:lstStyle/>
          <a:p>
            <a:endParaRPr/>
          </a:p>
        </p:txBody>
      </p:sp>
      <p:sp>
        <p:nvSpPr>
          <p:cNvPr id="44" name="object 44"/>
          <p:cNvSpPr/>
          <p:nvPr/>
        </p:nvSpPr>
        <p:spPr>
          <a:xfrm>
            <a:off x="7593291" y="2443542"/>
            <a:ext cx="368300" cy="184150"/>
          </a:xfrm>
          <a:custGeom>
            <a:avLst/>
            <a:gdLst/>
            <a:ahLst/>
            <a:cxnLst/>
            <a:rect l="l" t="t" r="r" b="b"/>
            <a:pathLst>
              <a:path w="368300" h="184150">
                <a:moveTo>
                  <a:pt x="367703" y="0"/>
                </a:moveTo>
                <a:lnTo>
                  <a:pt x="0" y="0"/>
                </a:lnTo>
                <a:lnTo>
                  <a:pt x="183857" y="183832"/>
                </a:lnTo>
                <a:lnTo>
                  <a:pt x="367703" y="0"/>
                </a:lnTo>
                <a:close/>
              </a:path>
            </a:pathLst>
          </a:custGeom>
          <a:solidFill>
            <a:srgbClr val="00ACED"/>
          </a:solidFill>
        </p:spPr>
        <p:txBody>
          <a:bodyPr wrap="square" lIns="0" tIns="0" rIns="0" bIns="0" rtlCol="0"/>
          <a:lstStyle/>
          <a:p>
            <a:endParaRPr/>
          </a:p>
        </p:txBody>
      </p:sp>
      <p:sp>
        <p:nvSpPr>
          <p:cNvPr id="45" name="object 45"/>
          <p:cNvSpPr/>
          <p:nvPr/>
        </p:nvSpPr>
        <p:spPr>
          <a:xfrm>
            <a:off x="7547325" y="2075878"/>
            <a:ext cx="321945" cy="367665"/>
          </a:xfrm>
          <a:custGeom>
            <a:avLst/>
            <a:gdLst/>
            <a:ahLst/>
            <a:cxnLst/>
            <a:rect l="l" t="t" r="r" b="b"/>
            <a:pathLst>
              <a:path w="321945" h="367664">
                <a:moveTo>
                  <a:pt x="290588" y="0"/>
                </a:moveTo>
                <a:lnTo>
                  <a:pt x="0" y="0"/>
                </a:lnTo>
                <a:lnTo>
                  <a:pt x="43599" y="7035"/>
                </a:lnTo>
                <a:lnTo>
                  <a:pt x="81445" y="26606"/>
                </a:lnTo>
                <a:lnTo>
                  <a:pt x="111302" y="56451"/>
                </a:lnTo>
                <a:lnTo>
                  <a:pt x="130873" y="94297"/>
                </a:lnTo>
                <a:lnTo>
                  <a:pt x="137896" y="137871"/>
                </a:lnTo>
                <a:lnTo>
                  <a:pt x="137896" y="367665"/>
                </a:lnTo>
                <a:lnTo>
                  <a:pt x="321754" y="367665"/>
                </a:lnTo>
                <a:lnTo>
                  <a:pt x="321741" y="137871"/>
                </a:lnTo>
                <a:lnTo>
                  <a:pt x="318249" y="90335"/>
                </a:lnTo>
                <a:lnTo>
                  <a:pt x="308114" y="44958"/>
                </a:lnTo>
                <a:lnTo>
                  <a:pt x="291833" y="2247"/>
                </a:lnTo>
                <a:lnTo>
                  <a:pt x="290588" y="0"/>
                </a:lnTo>
                <a:close/>
              </a:path>
            </a:pathLst>
          </a:custGeom>
          <a:solidFill>
            <a:srgbClr val="00ACED"/>
          </a:solidFill>
        </p:spPr>
        <p:txBody>
          <a:bodyPr wrap="square" lIns="0" tIns="0" rIns="0" bIns="0" rtlCol="0"/>
          <a:lstStyle/>
          <a:p>
            <a:endParaRPr/>
          </a:p>
        </p:txBody>
      </p:sp>
      <p:sp>
        <p:nvSpPr>
          <p:cNvPr id="46" name="object 46"/>
          <p:cNvSpPr/>
          <p:nvPr/>
        </p:nvSpPr>
        <p:spPr>
          <a:xfrm>
            <a:off x="1747268" y="3677411"/>
            <a:ext cx="1572895" cy="394335"/>
          </a:xfrm>
          <a:custGeom>
            <a:avLst/>
            <a:gdLst/>
            <a:ahLst/>
            <a:cxnLst/>
            <a:rect l="l" t="t" r="r" b="b"/>
            <a:pathLst>
              <a:path w="1572895" h="394335">
                <a:moveTo>
                  <a:pt x="1375676" y="0"/>
                </a:moveTo>
                <a:lnTo>
                  <a:pt x="1375676" y="98577"/>
                </a:lnTo>
                <a:lnTo>
                  <a:pt x="0" y="98577"/>
                </a:lnTo>
                <a:lnTo>
                  <a:pt x="0" y="295744"/>
                </a:lnTo>
                <a:lnTo>
                  <a:pt x="1375676" y="295744"/>
                </a:lnTo>
                <a:lnTo>
                  <a:pt x="1375676" y="394335"/>
                </a:lnTo>
                <a:lnTo>
                  <a:pt x="1572641" y="197167"/>
                </a:lnTo>
                <a:lnTo>
                  <a:pt x="1375676" y="0"/>
                </a:lnTo>
                <a:close/>
              </a:path>
            </a:pathLst>
          </a:custGeom>
          <a:solidFill>
            <a:srgbClr val="00ACED"/>
          </a:solidFill>
        </p:spPr>
        <p:txBody>
          <a:bodyPr wrap="square" lIns="0" tIns="0" rIns="0" bIns="0" rtlCol="0"/>
          <a:lstStyle/>
          <a:p>
            <a:endParaRPr/>
          </a:p>
        </p:txBody>
      </p:sp>
      <p:sp>
        <p:nvSpPr>
          <p:cNvPr id="47" name="object 47"/>
          <p:cNvSpPr/>
          <p:nvPr/>
        </p:nvSpPr>
        <p:spPr>
          <a:xfrm>
            <a:off x="1747647" y="3677797"/>
            <a:ext cx="1572895" cy="394335"/>
          </a:xfrm>
          <a:custGeom>
            <a:avLst/>
            <a:gdLst/>
            <a:ahLst/>
            <a:cxnLst/>
            <a:rect l="l" t="t" r="r" b="b"/>
            <a:pathLst>
              <a:path w="1572895" h="394335">
                <a:moveTo>
                  <a:pt x="0" y="98577"/>
                </a:moveTo>
                <a:lnTo>
                  <a:pt x="1375676" y="98577"/>
                </a:lnTo>
                <a:lnTo>
                  <a:pt x="1375676" y="0"/>
                </a:lnTo>
                <a:lnTo>
                  <a:pt x="1572641" y="197154"/>
                </a:lnTo>
                <a:lnTo>
                  <a:pt x="1375676" y="394322"/>
                </a:lnTo>
                <a:lnTo>
                  <a:pt x="1375676" y="295744"/>
                </a:lnTo>
                <a:lnTo>
                  <a:pt x="0" y="295744"/>
                </a:lnTo>
                <a:lnTo>
                  <a:pt x="0" y="98577"/>
                </a:lnTo>
                <a:close/>
              </a:path>
            </a:pathLst>
          </a:custGeom>
          <a:ln w="19050">
            <a:solidFill>
              <a:srgbClr val="FFFFFF"/>
            </a:solidFill>
          </a:ln>
        </p:spPr>
        <p:txBody>
          <a:bodyPr wrap="square" lIns="0" tIns="0" rIns="0" bIns="0" rtlCol="0"/>
          <a:lstStyle/>
          <a:p>
            <a:endParaRPr/>
          </a:p>
        </p:txBody>
      </p:sp>
      <p:sp>
        <p:nvSpPr>
          <p:cNvPr id="48" name="object 48"/>
          <p:cNvSpPr/>
          <p:nvPr/>
        </p:nvSpPr>
        <p:spPr>
          <a:xfrm>
            <a:off x="3659886" y="4517136"/>
            <a:ext cx="4255769" cy="761999"/>
          </a:xfrm>
          <a:prstGeom prst="rect">
            <a:avLst/>
          </a:prstGeom>
          <a:blipFill>
            <a:blip r:embed="rId25"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72435" y="398676"/>
            <a:ext cx="8230870" cy="695960"/>
          </a:xfrm>
          <a:prstGeom prst="rect">
            <a:avLst/>
          </a:prstGeom>
        </p:spPr>
        <p:txBody>
          <a:bodyPr vert="horz" wrap="square" lIns="0" tIns="12065" rIns="0" bIns="0" rtlCol="0">
            <a:spAutoFit/>
          </a:bodyPr>
          <a:lstStyle/>
          <a:p>
            <a:pPr marL="12700">
              <a:lnSpc>
                <a:spcPct val="100000"/>
              </a:lnSpc>
              <a:spcBef>
                <a:spcPts val="95"/>
              </a:spcBef>
            </a:pPr>
            <a:r>
              <a:rPr spc="-10" dirty="0"/>
              <a:t>WVU OHSR Contact Information</a:t>
            </a:r>
          </a:p>
        </p:txBody>
      </p:sp>
      <p:sp>
        <p:nvSpPr>
          <p:cNvPr id="3" name="object 3"/>
          <p:cNvSpPr txBox="1"/>
          <p:nvPr/>
        </p:nvSpPr>
        <p:spPr>
          <a:xfrm>
            <a:off x="356985" y="1755366"/>
            <a:ext cx="4020185" cy="1562100"/>
          </a:xfrm>
          <a:prstGeom prst="rect">
            <a:avLst/>
          </a:prstGeom>
        </p:spPr>
        <p:txBody>
          <a:bodyPr vert="horz" wrap="square" lIns="0" tIns="12700" rIns="0" bIns="0" rtlCol="0">
            <a:spAutoFit/>
          </a:bodyPr>
          <a:lstStyle/>
          <a:p>
            <a:pPr marL="12700" marR="5080">
              <a:lnSpc>
                <a:spcPct val="120000"/>
              </a:lnSpc>
              <a:spcBef>
                <a:spcPts val="100"/>
              </a:spcBef>
            </a:pPr>
            <a:r>
              <a:rPr sz="2800" spc="-20" dirty="0">
                <a:latin typeface="Calibri"/>
                <a:cs typeface="Calibri"/>
              </a:rPr>
              <a:t>Andrea </a:t>
            </a:r>
            <a:r>
              <a:rPr sz="2800" spc="-10" dirty="0">
                <a:latin typeface="Calibri"/>
                <a:cs typeface="Calibri"/>
              </a:rPr>
              <a:t>Calkins, MPH  </a:t>
            </a:r>
            <a:r>
              <a:rPr sz="2800" spc="-35" dirty="0">
                <a:latin typeface="Calibri"/>
                <a:cs typeface="Calibri"/>
              </a:rPr>
              <a:t>Program </a:t>
            </a:r>
            <a:r>
              <a:rPr sz="2800" spc="-30" dirty="0">
                <a:latin typeface="Calibri"/>
                <a:cs typeface="Calibri"/>
              </a:rPr>
              <a:t>Coordinator </a:t>
            </a:r>
            <a:r>
              <a:rPr sz="2800" spc="-10" dirty="0">
                <a:latin typeface="Calibri"/>
                <a:cs typeface="Calibri"/>
              </a:rPr>
              <a:t>Senior  </a:t>
            </a:r>
            <a:r>
              <a:rPr sz="2800" u="heavy" spc="-20" dirty="0">
                <a:solidFill>
                  <a:srgbClr val="0561C1"/>
                </a:solidFill>
                <a:uFill>
                  <a:solidFill>
                    <a:srgbClr val="0561C1"/>
                  </a:solidFill>
                </a:uFill>
                <a:latin typeface="Calibri"/>
                <a:cs typeface="Calibri"/>
                <a:hlinkClick r:id="rId3"/>
              </a:rPr>
              <a:t>alcalkins@hsc.wvu.edu</a:t>
            </a:r>
            <a:endParaRPr sz="2800">
              <a:latin typeface="Calibri"/>
              <a:cs typeface="Calibri"/>
            </a:endParaRPr>
          </a:p>
        </p:txBody>
      </p:sp>
      <p:sp>
        <p:nvSpPr>
          <p:cNvPr id="4" name="object 4"/>
          <p:cNvSpPr txBox="1"/>
          <p:nvPr/>
        </p:nvSpPr>
        <p:spPr>
          <a:xfrm>
            <a:off x="356985" y="3866535"/>
            <a:ext cx="5344795" cy="1493520"/>
          </a:xfrm>
          <a:prstGeom prst="rect">
            <a:avLst/>
          </a:prstGeom>
        </p:spPr>
        <p:txBody>
          <a:bodyPr vert="horz" wrap="square" lIns="0" tIns="63500" rIns="0" bIns="0" rtlCol="0">
            <a:spAutoFit/>
          </a:bodyPr>
          <a:lstStyle/>
          <a:p>
            <a:pPr marL="12700">
              <a:lnSpc>
                <a:spcPct val="100000"/>
              </a:lnSpc>
              <a:spcBef>
                <a:spcPts val="500"/>
              </a:spcBef>
            </a:pPr>
            <a:r>
              <a:rPr sz="2800" spc="-10" dirty="0">
                <a:latin typeface="Calibri"/>
                <a:cs typeface="Calibri"/>
              </a:rPr>
              <a:t>Adam Baus, </a:t>
            </a:r>
            <a:r>
              <a:rPr sz="2800" spc="-45" dirty="0">
                <a:latin typeface="Calibri"/>
                <a:cs typeface="Calibri"/>
              </a:rPr>
              <a:t>PhD, </a:t>
            </a:r>
            <a:r>
              <a:rPr sz="2800" dirty="0">
                <a:latin typeface="Calibri"/>
                <a:cs typeface="Calibri"/>
              </a:rPr>
              <a:t>MA,</a:t>
            </a:r>
            <a:r>
              <a:rPr sz="2800" spc="110" dirty="0">
                <a:latin typeface="Calibri"/>
                <a:cs typeface="Calibri"/>
              </a:rPr>
              <a:t> </a:t>
            </a:r>
            <a:r>
              <a:rPr sz="2800" spc="-10" dirty="0">
                <a:latin typeface="Calibri"/>
                <a:cs typeface="Calibri"/>
              </a:rPr>
              <a:t>MPH</a:t>
            </a:r>
            <a:endParaRPr sz="2800">
              <a:latin typeface="Calibri"/>
              <a:cs typeface="Calibri"/>
            </a:endParaRPr>
          </a:p>
          <a:p>
            <a:pPr marL="12700">
              <a:lnSpc>
                <a:spcPct val="100000"/>
              </a:lnSpc>
              <a:spcBef>
                <a:spcPts val="405"/>
              </a:spcBef>
            </a:pPr>
            <a:r>
              <a:rPr sz="2800" spc="-75" dirty="0">
                <a:latin typeface="Calibri"/>
                <a:cs typeface="Calibri"/>
              </a:rPr>
              <a:t>Director, </a:t>
            </a:r>
            <a:r>
              <a:rPr sz="2800" spc="-30" dirty="0">
                <a:latin typeface="Calibri"/>
                <a:cs typeface="Calibri"/>
              </a:rPr>
              <a:t>Research Assistant</a:t>
            </a:r>
            <a:r>
              <a:rPr sz="2800" spc="-15" dirty="0">
                <a:latin typeface="Calibri"/>
                <a:cs typeface="Calibri"/>
              </a:rPr>
              <a:t> </a:t>
            </a:r>
            <a:r>
              <a:rPr sz="2800" spc="-35" dirty="0">
                <a:latin typeface="Calibri"/>
                <a:cs typeface="Calibri"/>
              </a:rPr>
              <a:t>Professor</a:t>
            </a:r>
            <a:endParaRPr sz="2800">
              <a:latin typeface="Calibri"/>
              <a:cs typeface="Calibri"/>
            </a:endParaRPr>
          </a:p>
          <a:p>
            <a:pPr marL="12700">
              <a:lnSpc>
                <a:spcPct val="100000"/>
              </a:lnSpc>
              <a:spcBef>
                <a:spcPts val="670"/>
              </a:spcBef>
            </a:pPr>
            <a:r>
              <a:rPr sz="2800" u="heavy" spc="-20" dirty="0">
                <a:solidFill>
                  <a:srgbClr val="0561C1"/>
                </a:solidFill>
                <a:uFill>
                  <a:solidFill>
                    <a:srgbClr val="0561C1"/>
                  </a:solidFill>
                </a:uFill>
                <a:latin typeface="Calibri"/>
                <a:cs typeface="Calibri"/>
                <a:hlinkClick r:id="rId4"/>
              </a:rPr>
              <a:t>abaus@hsc.wvu.edu</a:t>
            </a:r>
            <a:endParaRPr sz="2800">
              <a:latin typeface="Calibri"/>
              <a:cs typeface="Calibri"/>
            </a:endParaRPr>
          </a:p>
        </p:txBody>
      </p:sp>
      <p:sp>
        <p:nvSpPr>
          <p:cNvPr id="5" name="object 5"/>
          <p:cNvSpPr/>
          <p:nvPr/>
        </p:nvSpPr>
        <p:spPr>
          <a:xfrm>
            <a:off x="5952744" y="1622298"/>
            <a:ext cx="6239255" cy="3243821"/>
          </a:xfrm>
          <a:prstGeom prst="rect">
            <a:avLst/>
          </a:prstGeom>
          <a:blipFill>
            <a:blip r:embed="rId5" cstate="print"/>
            <a:stretch>
              <a:fillRect/>
            </a:stretch>
          </a:blipFill>
        </p:spPr>
        <p:txBody>
          <a:bodyPr wrap="square" lIns="0" tIns="0" rIns="0" bIns="0" rtlCol="0"/>
          <a:lstStyle/>
          <a:p>
            <a:endParaRPr/>
          </a:p>
        </p:txBody>
      </p:sp>
      <p:sp>
        <p:nvSpPr>
          <p:cNvPr id="6" name="object 6"/>
          <p:cNvSpPr txBox="1"/>
          <p:nvPr/>
        </p:nvSpPr>
        <p:spPr>
          <a:xfrm>
            <a:off x="6491907" y="5003408"/>
            <a:ext cx="4983480" cy="452755"/>
          </a:xfrm>
          <a:prstGeom prst="rect">
            <a:avLst/>
          </a:prstGeom>
        </p:spPr>
        <p:txBody>
          <a:bodyPr vert="horz" wrap="square" lIns="0" tIns="12700" rIns="0" bIns="0" rtlCol="0">
            <a:spAutoFit/>
          </a:bodyPr>
          <a:lstStyle/>
          <a:p>
            <a:pPr marL="12700">
              <a:lnSpc>
                <a:spcPct val="100000"/>
              </a:lnSpc>
              <a:spcBef>
                <a:spcPts val="100"/>
              </a:spcBef>
            </a:pPr>
            <a:r>
              <a:rPr sz="2800" u="heavy" spc="-20" dirty="0">
                <a:solidFill>
                  <a:srgbClr val="0561C1"/>
                </a:solidFill>
                <a:uFill>
                  <a:solidFill>
                    <a:srgbClr val="0561C1"/>
                  </a:solidFill>
                </a:uFill>
                <a:latin typeface="Calibri"/>
                <a:cs typeface="Calibri"/>
                <a:hlinkClick r:id="rId6"/>
              </a:rPr>
              <a:t>https://publichealth.wvu.edu/ohsr</a:t>
            </a:r>
            <a:endParaRPr sz="28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17237" y="2231942"/>
            <a:ext cx="4542155" cy="848360"/>
          </a:xfrm>
          <a:prstGeom prst="rect">
            <a:avLst/>
          </a:prstGeom>
        </p:spPr>
        <p:txBody>
          <a:bodyPr vert="horz" wrap="square" lIns="0" tIns="12700" rIns="0" bIns="0" rtlCol="0">
            <a:spAutoFit/>
          </a:bodyPr>
          <a:lstStyle/>
          <a:p>
            <a:pPr marL="12700">
              <a:lnSpc>
                <a:spcPct val="100000"/>
              </a:lnSpc>
              <a:spcBef>
                <a:spcPts val="100"/>
              </a:spcBef>
            </a:pPr>
            <a:r>
              <a:rPr sz="5400" b="1" spc="-10" dirty="0">
                <a:solidFill>
                  <a:srgbClr val="00ACED"/>
                </a:solidFill>
                <a:latin typeface="Segoe UI Semibold"/>
                <a:cs typeface="Segoe UI Semibold"/>
              </a:rPr>
              <a:t>REDCap</a:t>
            </a:r>
            <a:r>
              <a:rPr sz="5400" b="1" spc="-150" dirty="0">
                <a:solidFill>
                  <a:srgbClr val="00ACED"/>
                </a:solidFill>
                <a:latin typeface="Segoe UI Semibold"/>
                <a:cs typeface="Segoe UI Semibold"/>
              </a:rPr>
              <a:t> </a:t>
            </a:r>
            <a:r>
              <a:rPr sz="5400" b="1" spc="-10" dirty="0">
                <a:solidFill>
                  <a:srgbClr val="00ACED"/>
                </a:solidFill>
                <a:latin typeface="Segoe UI Semibold"/>
                <a:cs typeface="Segoe UI Semibold"/>
              </a:rPr>
              <a:t>Demo</a:t>
            </a:r>
            <a:endParaRPr sz="5400">
              <a:latin typeface="Segoe UI Semibold"/>
              <a:cs typeface="Segoe UI Semibold"/>
            </a:endParaRPr>
          </a:p>
        </p:txBody>
      </p:sp>
      <p:sp>
        <p:nvSpPr>
          <p:cNvPr id="3" name="object 3"/>
          <p:cNvSpPr txBox="1"/>
          <p:nvPr/>
        </p:nvSpPr>
        <p:spPr>
          <a:xfrm>
            <a:off x="3168774" y="3769658"/>
            <a:ext cx="5805170" cy="452755"/>
          </a:xfrm>
          <a:prstGeom prst="rect">
            <a:avLst/>
          </a:prstGeom>
        </p:spPr>
        <p:txBody>
          <a:bodyPr vert="horz" wrap="square" lIns="0" tIns="12700" rIns="0" bIns="0" rtlCol="0">
            <a:spAutoFit/>
          </a:bodyPr>
          <a:lstStyle/>
          <a:p>
            <a:pPr marL="12700">
              <a:lnSpc>
                <a:spcPct val="100000"/>
              </a:lnSpc>
              <a:spcBef>
                <a:spcPts val="100"/>
              </a:spcBef>
            </a:pPr>
            <a:r>
              <a:rPr sz="2800" b="1" u="heavy" spc="-20" dirty="0">
                <a:solidFill>
                  <a:srgbClr val="0561C1"/>
                </a:solidFill>
                <a:uFill>
                  <a:solidFill>
                    <a:srgbClr val="0561C1"/>
                  </a:solidFill>
                </a:uFill>
                <a:latin typeface="Segoe UI Semibold"/>
                <a:cs typeface="Segoe UI Semibold"/>
                <a:hlinkClick r:id="rId3"/>
              </a:rPr>
              <a:t>https://redcaplive.wvctsi.org/redcap</a:t>
            </a:r>
            <a:endParaRPr sz="2800">
              <a:latin typeface="Segoe UI Semibold"/>
              <a:cs typeface="Segoe UI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1219" y="1369556"/>
            <a:ext cx="6791959" cy="4787900"/>
          </a:xfrm>
          <a:prstGeom prst="rect">
            <a:avLst/>
          </a:prstGeom>
        </p:spPr>
        <p:txBody>
          <a:bodyPr vert="horz" wrap="square" lIns="0" tIns="50800" rIns="0" bIns="0" rtlCol="0">
            <a:spAutoFit/>
          </a:bodyPr>
          <a:lstStyle/>
          <a:p>
            <a:pPr marL="241300" indent="-228600">
              <a:lnSpc>
                <a:spcPct val="100000"/>
              </a:lnSpc>
              <a:spcBef>
                <a:spcPts val="400"/>
              </a:spcBef>
              <a:buFont typeface="Arial"/>
              <a:buChar char="•"/>
              <a:tabLst>
                <a:tab pos="241300" algn="l"/>
              </a:tabLst>
            </a:pPr>
            <a:r>
              <a:rPr sz="3000" spc="-20" dirty="0">
                <a:latin typeface="Calibri"/>
                <a:cs typeface="Calibri"/>
              </a:rPr>
              <a:t>Brief </a:t>
            </a:r>
            <a:r>
              <a:rPr sz="3000" spc="-10" dirty="0">
                <a:latin typeface="Calibri"/>
                <a:cs typeface="Calibri"/>
              </a:rPr>
              <a:t>overview </a:t>
            </a:r>
            <a:r>
              <a:rPr sz="3000" dirty="0">
                <a:latin typeface="Calibri"/>
                <a:cs typeface="Calibri"/>
              </a:rPr>
              <a:t>of </a:t>
            </a:r>
            <a:r>
              <a:rPr sz="3000" spc="-10" dirty="0">
                <a:latin typeface="Calibri"/>
                <a:cs typeface="Calibri"/>
              </a:rPr>
              <a:t>REDCap</a:t>
            </a:r>
            <a:r>
              <a:rPr sz="3000" spc="-65" dirty="0">
                <a:latin typeface="Calibri"/>
                <a:cs typeface="Calibri"/>
              </a:rPr>
              <a:t> </a:t>
            </a:r>
            <a:r>
              <a:rPr sz="3000" spc="-30" dirty="0">
                <a:latin typeface="Calibri"/>
                <a:cs typeface="Calibri"/>
              </a:rPr>
              <a:t>software</a:t>
            </a:r>
            <a:endParaRPr sz="3000">
              <a:latin typeface="Calibri"/>
              <a:cs typeface="Calibri"/>
            </a:endParaRPr>
          </a:p>
          <a:p>
            <a:pPr marL="241300" indent="-228600">
              <a:lnSpc>
                <a:spcPct val="100000"/>
              </a:lnSpc>
              <a:spcBef>
                <a:spcPts val="300"/>
              </a:spcBef>
              <a:buFont typeface="Arial"/>
              <a:buChar char="•"/>
              <a:tabLst>
                <a:tab pos="241300" algn="l"/>
              </a:tabLst>
            </a:pPr>
            <a:r>
              <a:rPr sz="3000" spc="-35" dirty="0">
                <a:latin typeface="Calibri"/>
                <a:cs typeface="Calibri"/>
              </a:rPr>
              <a:t>Data</a:t>
            </a:r>
            <a:r>
              <a:rPr sz="3000" spc="-40" dirty="0">
                <a:latin typeface="Calibri"/>
                <a:cs typeface="Calibri"/>
              </a:rPr>
              <a:t> </a:t>
            </a:r>
            <a:r>
              <a:rPr sz="3000" spc="-15" dirty="0">
                <a:latin typeface="Calibri"/>
                <a:cs typeface="Calibri"/>
              </a:rPr>
              <a:t>Governance/Security</a:t>
            </a:r>
            <a:endParaRPr sz="3000">
              <a:latin typeface="Calibri"/>
              <a:cs typeface="Calibri"/>
            </a:endParaRPr>
          </a:p>
          <a:p>
            <a:pPr marL="241300" indent="-228600">
              <a:lnSpc>
                <a:spcPct val="100000"/>
              </a:lnSpc>
              <a:spcBef>
                <a:spcPts val="300"/>
              </a:spcBef>
              <a:buFont typeface="Arial"/>
              <a:buChar char="•"/>
              <a:tabLst>
                <a:tab pos="241300" algn="l"/>
              </a:tabLst>
            </a:pPr>
            <a:r>
              <a:rPr sz="3000" spc="-10" dirty="0">
                <a:latin typeface="Calibri"/>
                <a:cs typeface="Calibri"/>
              </a:rPr>
              <a:t>REDCap </a:t>
            </a:r>
            <a:r>
              <a:rPr sz="3000" spc="-20" dirty="0">
                <a:latin typeface="Calibri"/>
                <a:cs typeface="Calibri"/>
              </a:rPr>
              <a:t>account </a:t>
            </a:r>
            <a:r>
              <a:rPr sz="3000" spc="-10" dirty="0">
                <a:latin typeface="Calibri"/>
                <a:cs typeface="Calibri"/>
              </a:rPr>
              <a:t>setup</a:t>
            </a:r>
            <a:r>
              <a:rPr sz="3000" spc="-80" dirty="0">
                <a:latin typeface="Calibri"/>
                <a:cs typeface="Calibri"/>
              </a:rPr>
              <a:t> </a:t>
            </a:r>
            <a:r>
              <a:rPr sz="3000" spc="-25" dirty="0">
                <a:latin typeface="Calibri"/>
                <a:cs typeface="Calibri"/>
              </a:rPr>
              <a:t>process</a:t>
            </a:r>
            <a:endParaRPr sz="3000">
              <a:latin typeface="Calibri"/>
              <a:cs typeface="Calibri"/>
            </a:endParaRPr>
          </a:p>
          <a:p>
            <a:pPr marL="241300" indent="-228600">
              <a:lnSpc>
                <a:spcPts val="3554"/>
              </a:lnSpc>
              <a:spcBef>
                <a:spcPts val="195"/>
              </a:spcBef>
              <a:buFont typeface="Arial"/>
              <a:buChar char="•"/>
              <a:tabLst>
                <a:tab pos="241300" algn="l"/>
              </a:tabLst>
            </a:pPr>
            <a:r>
              <a:rPr sz="3000" spc="-20" dirty="0">
                <a:latin typeface="Calibri"/>
                <a:cs typeface="Calibri"/>
              </a:rPr>
              <a:t>Overview/live </a:t>
            </a:r>
            <a:r>
              <a:rPr sz="3000" spc="-10" dirty="0">
                <a:latin typeface="Calibri"/>
                <a:cs typeface="Calibri"/>
              </a:rPr>
              <a:t>demo </a:t>
            </a:r>
            <a:r>
              <a:rPr sz="3000" dirty="0">
                <a:latin typeface="Calibri"/>
                <a:cs typeface="Calibri"/>
              </a:rPr>
              <a:t>of </a:t>
            </a:r>
            <a:r>
              <a:rPr sz="3000" spc="-5" dirty="0">
                <a:latin typeface="Calibri"/>
                <a:cs typeface="Calibri"/>
              </a:rPr>
              <a:t>the </a:t>
            </a:r>
            <a:r>
              <a:rPr sz="3000" spc="-10" dirty="0">
                <a:latin typeface="Calibri"/>
                <a:cs typeface="Calibri"/>
              </a:rPr>
              <a:t>REDCap</a:t>
            </a:r>
            <a:r>
              <a:rPr sz="3000" spc="-70" dirty="0">
                <a:latin typeface="Calibri"/>
                <a:cs typeface="Calibri"/>
              </a:rPr>
              <a:t> </a:t>
            </a:r>
            <a:r>
              <a:rPr sz="3000" spc="-55" dirty="0">
                <a:latin typeface="Calibri"/>
                <a:cs typeface="Calibri"/>
              </a:rPr>
              <a:t>system</a:t>
            </a:r>
            <a:endParaRPr sz="3000">
              <a:latin typeface="Calibri"/>
              <a:cs typeface="Calibri"/>
            </a:endParaRPr>
          </a:p>
          <a:p>
            <a:pPr marL="698500" lvl="1" indent="-229235">
              <a:lnSpc>
                <a:spcPts val="3015"/>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10" dirty="0">
                <a:latin typeface="Calibri"/>
                <a:cs typeface="Calibri"/>
              </a:rPr>
              <a:t>access the </a:t>
            </a:r>
            <a:r>
              <a:rPr sz="2600" spc="-45" dirty="0">
                <a:latin typeface="Calibri"/>
                <a:cs typeface="Calibri"/>
              </a:rPr>
              <a:t>Record </a:t>
            </a:r>
            <a:r>
              <a:rPr sz="2600" spc="-25" dirty="0">
                <a:latin typeface="Calibri"/>
                <a:cs typeface="Calibri"/>
              </a:rPr>
              <a:t>Status</a:t>
            </a:r>
            <a:r>
              <a:rPr sz="2600" spc="105" dirty="0">
                <a:latin typeface="Calibri"/>
                <a:cs typeface="Calibri"/>
              </a:rPr>
              <a:t> </a:t>
            </a:r>
            <a:r>
              <a:rPr sz="2600" spc="-20" dirty="0">
                <a:latin typeface="Calibri"/>
                <a:cs typeface="Calibri"/>
              </a:rPr>
              <a:t>Dashboard</a:t>
            </a:r>
            <a:endParaRPr sz="2600">
              <a:latin typeface="Calibri"/>
              <a:cs typeface="Calibri"/>
            </a:endParaRPr>
          </a:p>
          <a:p>
            <a:pPr marL="698500" lvl="1" indent="-229235">
              <a:lnSpc>
                <a:spcPts val="3000"/>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10" dirty="0">
                <a:latin typeface="Calibri"/>
                <a:cs typeface="Calibri"/>
              </a:rPr>
              <a:t>add </a:t>
            </a:r>
            <a:r>
              <a:rPr sz="2600" spc="-5" dirty="0">
                <a:latin typeface="Calibri"/>
                <a:cs typeface="Calibri"/>
              </a:rPr>
              <a:t>a </a:t>
            </a:r>
            <a:r>
              <a:rPr sz="2600" spc="-15" dirty="0">
                <a:latin typeface="Calibri"/>
                <a:cs typeface="Calibri"/>
              </a:rPr>
              <a:t>new</a:t>
            </a:r>
            <a:r>
              <a:rPr sz="2600" spc="60" dirty="0">
                <a:latin typeface="Calibri"/>
                <a:cs typeface="Calibri"/>
              </a:rPr>
              <a:t> </a:t>
            </a:r>
            <a:r>
              <a:rPr sz="2600" spc="-25" dirty="0">
                <a:latin typeface="Calibri"/>
                <a:cs typeface="Calibri"/>
              </a:rPr>
              <a:t>consultation</a:t>
            </a:r>
            <a:endParaRPr sz="2600">
              <a:latin typeface="Calibri"/>
              <a:cs typeface="Calibri"/>
            </a:endParaRPr>
          </a:p>
          <a:p>
            <a:pPr marL="698500" lvl="1" indent="-229235">
              <a:lnSpc>
                <a:spcPts val="3000"/>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10" dirty="0">
                <a:latin typeface="Calibri"/>
                <a:cs typeface="Calibri"/>
              </a:rPr>
              <a:t>add </a:t>
            </a:r>
            <a:r>
              <a:rPr sz="2600" spc="-5" dirty="0">
                <a:latin typeface="Calibri"/>
                <a:cs typeface="Calibri"/>
              </a:rPr>
              <a:t>a</a:t>
            </a:r>
            <a:r>
              <a:rPr sz="2600" spc="60" dirty="0">
                <a:latin typeface="Calibri"/>
                <a:cs typeface="Calibri"/>
              </a:rPr>
              <a:t> </a:t>
            </a:r>
            <a:r>
              <a:rPr sz="2600" spc="-25" dirty="0">
                <a:latin typeface="Calibri"/>
                <a:cs typeface="Calibri"/>
              </a:rPr>
              <a:t>follow-up</a:t>
            </a:r>
            <a:endParaRPr sz="2600">
              <a:latin typeface="Calibri"/>
              <a:cs typeface="Calibri"/>
            </a:endParaRPr>
          </a:p>
          <a:p>
            <a:pPr marL="698500" lvl="1" indent="-229235">
              <a:lnSpc>
                <a:spcPts val="3000"/>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45" dirty="0">
                <a:latin typeface="Calibri"/>
                <a:cs typeface="Calibri"/>
              </a:rPr>
              <a:t>make </a:t>
            </a:r>
            <a:r>
              <a:rPr sz="2600" spc="-20" dirty="0">
                <a:latin typeface="Calibri"/>
                <a:cs typeface="Calibri"/>
              </a:rPr>
              <a:t>corrections </a:t>
            </a:r>
            <a:r>
              <a:rPr sz="2600" spc="-25" dirty="0">
                <a:latin typeface="Calibri"/>
                <a:cs typeface="Calibri"/>
              </a:rPr>
              <a:t>to </a:t>
            </a:r>
            <a:r>
              <a:rPr sz="2600" spc="-5" dirty="0">
                <a:latin typeface="Calibri"/>
                <a:cs typeface="Calibri"/>
              </a:rPr>
              <a:t>a</a:t>
            </a:r>
            <a:r>
              <a:rPr sz="2600" spc="180" dirty="0">
                <a:latin typeface="Calibri"/>
                <a:cs typeface="Calibri"/>
              </a:rPr>
              <a:t> </a:t>
            </a:r>
            <a:r>
              <a:rPr sz="2600" spc="-25" dirty="0">
                <a:latin typeface="Calibri"/>
                <a:cs typeface="Calibri"/>
              </a:rPr>
              <a:t>consultation</a:t>
            </a:r>
            <a:endParaRPr sz="2600">
              <a:latin typeface="Calibri"/>
              <a:cs typeface="Calibri"/>
            </a:endParaRPr>
          </a:p>
          <a:p>
            <a:pPr marL="698500" lvl="1" indent="-229235">
              <a:lnSpc>
                <a:spcPts val="3050"/>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35" dirty="0">
                <a:latin typeface="Calibri"/>
                <a:cs typeface="Calibri"/>
              </a:rPr>
              <a:t>leave </a:t>
            </a:r>
            <a:r>
              <a:rPr sz="2600" spc="-10" dirty="0">
                <a:latin typeface="Calibri"/>
                <a:cs typeface="Calibri"/>
              </a:rPr>
              <a:t>field</a:t>
            </a:r>
            <a:r>
              <a:rPr sz="2600" spc="65" dirty="0">
                <a:latin typeface="Calibri"/>
                <a:cs typeface="Calibri"/>
              </a:rPr>
              <a:t> </a:t>
            </a:r>
            <a:r>
              <a:rPr sz="2600" spc="-25" dirty="0">
                <a:latin typeface="Calibri"/>
                <a:cs typeface="Calibri"/>
              </a:rPr>
              <a:t>comments</a:t>
            </a:r>
            <a:endParaRPr sz="2600">
              <a:latin typeface="Calibri"/>
              <a:cs typeface="Calibri"/>
            </a:endParaRPr>
          </a:p>
          <a:p>
            <a:pPr marL="698500" lvl="1" indent="-229235">
              <a:lnSpc>
                <a:spcPts val="3110"/>
              </a:lnSpc>
              <a:buFont typeface="Wingdings"/>
              <a:buChar char=""/>
              <a:tabLst>
                <a:tab pos="698500" algn="l"/>
              </a:tabLst>
            </a:pPr>
            <a:r>
              <a:rPr sz="2600" spc="-20" dirty="0">
                <a:latin typeface="Calibri"/>
                <a:cs typeface="Calibri"/>
              </a:rPr>
              <a:t>How </a:t>
            </a:r>
            <a:r>
              <a:rPr sz="2600" spc="-25" dirty="0">
                <a:latin typeface="Calibri"/>
                <a:cs typeface="Calibri"/>
              </a:rPr>
              <a:t>to </a:t>
            </a:r>
            <a:r>
              <a:rPr sz="2600" spc="-10" dirty="0">
                <a:latin typeface="Calibri"/>
                <a:cs typeface="Calibri"/>
              </a:rPr>
              <a:t>download </a:t>
            </a:r>
            <a:r>
              <a:rPr sz="2600" spc="-25" dirty="0">
                <a:latin typeface="Calibri"/>
                <a:cs typeface="Calibri"/>
              </a:rPr>
              <a:t>consultation </a:t>
            </a:r>
            <a:r>
              <a:rPr sz="2600" spc="-10" dirty="0">
                <a:latin typeface="Calibri"/>
                <a:cs typeface="Calibri"/>
              </a:rPr>
              <a:t>as </a:t>
            </a:r>
            <a:r>
              <a:rPr sz="2600" spc="-5" dirty="0">
                <a:latin typeface="Calibri"/>
                <a:cs typeface="Calibri"/>
              </a:rPr>
              <a:t>a</a:t>
            </a:r>
            <a:r>
              <a:rPr sz="2600" spc="140" dirty="0">
                <a:latin typeface="Calibri"/>
                <a:cs typeface="Calibri"/>
              </a:rPr>
              <a:t> </a:t>
            </a:r>
            <a:r>
              <a:rPr sz="2600" spc="-10" dirty="0">
                <a:latin typeface="Calibri"/>
                <a:cs typeface="Calibri"/>
              </a:rPr>
              <a:t>PDF</a:t>
            </a:r>
            <a:endParaRPr sz="2600">
              <a:latin typeface="Calibri"/>
              <a:cs typeface="Calibri"/>
            </a:endParaRPr>
          </a:p>
          <a:p>
            <a:pPr marL="241300" indent="-228600">
              <a:lnSpc>
                <a:spcPct val="100000"/>
              </a:lnSpc>
              <a:spcBef>
                <a:spcPts val="275"/>
              </a:spcBef>
              <a:buFont typeface="Arial"/>
              <a:buChar char="•"/>
              <a:tabLst>
                <a:tab pos="241300" algn="l"/>
              </a:tabLst>
            </a:pPr>
            <a:r>
              <a:rPr sz="3000" spc="-20" dirty="0">
                <a:latin typeface="Calibri"/>
                <a:cs typeface="Calibri"/>
              </a:rPr>
              <a:t>Question </a:t>
            </a:r>
            <a:r>
              <a:rPr sz="3000" dirty="0">
                <a:latin typeface="Calibri"/>
                <a:cs typeface="Calibri"/>
              </a:rPr>
              <a:t>&amp;</a:t>
            </a:r>
            <a:r>
              <a:rPr sz="3000" spc="-25" dirty="0">
                <a:latin typeface="Calibri"/>
                <a:cs typeface="Calibri"/>
              </a:rPr>
              <a:t> </a:t>
            </a:r>
            <a:r>
              <a:rPr sz="3000" spc="-20" dirty="0">
                <a:latin typeface="Calibri"/>
                <a:cs typeface="Calibri"/>
              </a:rPr>
              <a:t>Answer</a:t>
            </a:r>
            <a:endParaRPr sz="3000">
              <a:latin typeface="Calibri"/>
              <a:cs typeface="Calibri"/>
            </a:endParaRPr>
          </a:p>
        </p:txBody>
      </p:sp>
      <p:sp>
        <p:nvSpPr>
          <p:cNvPr id="3" name="object 3"/>
          <p:cNvSpPr txBox="1">
            <a:spLocks noGrp="1"/>
          </p:cNvSpPr>
          <p:nvPr>
            <p:ph type="title"/>
          </p:nvPr>
        </p:nvSpPr>
        <p:spPr>
          <a:xfrm>
            <a:off x="4038789" y="370712"/>
            <a:ext cx="3657600" cy="635635"/>
          </a:xfrm>
          <a:prstGeom prst="rect">
            <a:avLst/>
          </a:prstGeom>
        </p:spPr>
        <p:txBody>
          <a:bodyPr vert="horz" wrap="square" lIns="0" tIns="12700" rIns="0" bIns="0" rtlCol="0">
            <a:spAutoFit/>
          </a:bodyPr>
          <a:lstStyle/>
          <a:p>
            <a:pPr marL="12700">
              <a:lnSpc>
                <a:spcPct val="100000"/>
              </a:lnSpc>
              <a:spcBef>
                <a:spcPts val="100"/>
              </a:spcBef>
            </a:pPr>
            <a:r>
              <a:rPr sz="4000" spc="-10" dirty="0"/>
              <a:t>Session</a:t>
            </a:r>
            <a:r>
              <a:rPr sz="4000" spc="-120" dirty="0"/>
              <a:t> </a:t>
            </a:r>
            <a:r>
              <a:rPr sz="4000" dirty="0"/>
              <a:t>Agenda</a:t>
            </a:r>
            <a:endParaRPr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5464" y="211254"/>
            <a:ext cx="11617960" cy="635635"/>
          </a:xfrm>
          <a:prstGeom prst="rect">
            <a:avLst/>
          </a:prstGeom>
        </p:spPr>
        <p:txBody>
          <a:bodyPr vert="horz" wrap="square" lIns="0" tIns="12700" rIns="0" bIns="0" rtlCol="0">
            <a:spAutoFit/>
          </a:bodyPr>
          <a:lstStyle/>
          <a:p>
            <a:pPr marL="12700">
              <a:lnSpc>
                <a:spcPct val="100000"/>
              </a:lnSpc>
              <a:spcBef>
                <a:spcPts val="100"/>
              </a:spcBef>
            </a:pPr>
            <a:r>
              <a:rPr sz="4000" dirty="0"/>
              <a:t>About </a:t>
            </a:r>
            <a:r>
              <a:rPr sz="4000" spc="-10" dirty="0"/>
              <a:t>the WVU </a:t>
            </a:r>
            <a:r>
              <a:rPr sz="4000" dirty="0"/>
              <a:t>Office </a:t>
            </a:r>
            <a:r>
              <a:rPr sz="4000" spc="-20" dirty="0"/>
              <a:t>of </a:t>
            </a:r>
            <a:r>
              <a:rPr sz="4000" spc="-10" dirty="0"/>
              <a:t>Health </a:t>
            </a:r>
            <a:r>
              <a:rPr sz="4000" spc="10" dirty="0"/>
              <a:t>Services</a:t>
            </a:r>
            <a:r>
              <a:rPr sz="4000" spc="-90" dirty="0"/>
              <a:t> </a:t>
            </a:r>
            <a:r>
              <a:rPr sz="4000" spc="-25" dirty="0"/>
              <a:t>Research</a:t>
            </a:r>
            <a:endParaRPr sz="4000"/>
          </a:p>
        </p:txBody>
      </p:sp>
      <p:sp>
        <p:nvSpPr>
          <p:cNvPr id="3" name="object 3"/>
          <p:cNvSpPr txBox="1"/>
          <p:nvPr/>
        </p:nvSpPr>
        <p:spPr>
          <a:xfrm>
            <a:off x="505232" y="1225598"/>
            <a:ext cx="4630420" cy="4074160"/>
          </a:xfrm>
          <a:prstGeom prst="rect">
            <a:avLst/>
          </a:prstGeom>
        </p:spPr>
        <p:txBody>
          <a:bodyPr vert="horz" wrap="square" lIns="0" tIns="48260" rIns="0" bIns="0" rtlCol="0">
            <a:spAutoFit/>
          </a:bodyPr>
          <a:lstStyle/>
          <a:p>
            <a:pPr marL="299085" marR="130810" indent="-285750">
              <a:lnSpc>
                <a:spcPct val="90200"/>
              </a:lnSpc>
              <a:spcBef>
                <a:spcPts val="380"/>
              </a:spcBef>
              <a:buFont typeface="Arial"/>
              <a:buChar char="•"/>
              <a:tabLst>
                <a:tab pos="299085" algn="l"/>
                <a:tab pos="299720" algn="l"/>
              </a:tabLst>
            </a:pPr>
            <a:r>
              <a:rPr sz="2400" dirty="0">
                <a:latin typeface="Calibri"/>
                <a:cs typeface="Calibri"/>
              </a:rPr>
              <a:t>4 </a:t>
            </a:r>
            <a:r>
              <a:rPr sz="2400" spc="-15" dirty="0">
                <a:latin typeface="Calibri"/>
                <a:cs typeface="Calibri"/>
              </a:rPr>
              <a:t>decades </a:t>
            </a:r>
            <a:r>
              <a:rPr sz="2400" spc="-5" dirty="0">
                <a:latin typeface="Calibri"/>
                <a:cs typeface="Calibri"/>
              </a:rPr>
              <a:t>of </a:t>
            </a:r>
            <a:r>
              <a:rPr sz="2400" spc="-10" dirty="0">
                <a:latin typeface="Calibri"/>
                <a:cs typeface="Calibri"/>
              </a:rPr>
              <a:t>partnering </a:t>
            </a:r>
            <a:r>
              <a:rPr sz="2400" dirty="0">
                <a:latin typeface="Calibri"/>
                <a:cs typeface="Calibri"/>
              </a:rPr>
              <a:t>with  </a:t>
            </a:r>
            <a:r>
              <a:rPr sz="2400" spc="-10" dirty="0">
                <a:latin typeface="Calibri"/>
                <a:cs typeface="Calibri"/>
              </a:rPr>
              <a:t>primary </a:t>
            </a:r>
            <a:r>
              <a:rPr sz="2400" spc="-5" dirty="0">
                <a:latin typeface="Calibri"/>
                <a:cs typeface="Calibri"/>
              </a:rPr>
              <a:t>and </a:t>
            </a:r>
            <a:r>
              <a:rPr sz="2400" spc="-10" dirty="0">
                <a:latin typeface="Calibri"/>
                <a:cs typeface="Calibri"/>
              </a:rPr>
              <a:t>community </a:t>
            </a:r>
            <a:r>
              <a:rPr sz="2400" spc="-30" dirty="0">
                <a:latin typeface="Calibri"/>
                <a:cs typeface="Calibri"/>
              </a:rPr>
              <a:t>care </a:t>
            </a:r>
            <a:r>
              <a:rPr sz="2400" spc="-25" dirty="0">
                <a:latin typeface="Calibri"/>
                <a:cs typeface="Calibri"/>
              </a:rPr>
              <a:t>to  </a:t>
            </a:r>
            <a:r>
              <a:rPr sz="2400" spc="-10" dirty="0">
                <a:latin typeface="Calibri"/>
                <a:cs typeface="Calibri"/>
              </a:rPr>
              <a:t>help </a:t>
            </a:r>
            <a:r>
              <a:rPr sz="2400" spc="-20" dirty="0">
                <a:latin typeface="Calibri"/>
                <a:cs typeface="Calibri"/>
              </a:rPr>
              <a:t>address </a:t>
            </a:r>
            <a:r>
              <a:rPr sz="2400" spc="-10" dirty="0">
                <a:latin typeface="Calibri"/>
                <a:cs typeface="Calibri"/>
              </a:rPr>
              <a:t>priority health needs  </a:t>
            </a:r>
            <a:r>
              <a:rPr sz="2400" dirty="0">
                <a:latin typeface="Calibri"/>
                <a:cs typeface="Calibri"/>
              </a:rPr>
              <a:t>in the</a:t>
            </a:r>
            <a:r>
              <a:rPr sz="2400" spc="-25" dirty="0">
                <a:latin typeface="Calibri"/>
                <a:cs typeface="Calibri"/>
              </a:rPr>
              <a:t> </a:t>
            </a:r>
            <a:r>
              <a:rPr sz="2400" spc="-45" dirty="0">
                <a:latin typeface="Calibri"/>
                <a:cs typeface="Calibri"/>
              </a:rPr>
              <a:t>state</a:t>
            </a:r>
            <a:endParaRPr sz="2400">
              <a:latin typeface="Calibri"/>
              <a:cs typeface="Calibri"/>
            </a:endParaRPr>
          </a:p>
          <a:p>
            <a:pPr marL="297815" marR="309880" indent="-285750" algn="just">
              <a:lnSpc>
                <a:spcPts val="2600"/>
              </a:lnSpc>
              <a:spcBef>
                <a:spcPts val="1045"/>
              </a:spcBef>
              <a:buFont typeface="Arial"/>
              <a:buChar char="•"/>
              <a:tabLst>
                <a:tab pos="298450" algn="l"/>
              </a:tabLst>
            </a:pPr>
            <a:r>
              <a:rPr sz="2400" spc="-10" dirty="0">
                <a:latin typeface="Calibri"/>
                <a:cs typeface="Calibri"/>
              </a:rPr>
              <a:t>hands-on </a:t>
            </a:r>
            <a:r>
              <a:rPr sz="2400" spc="-15" dirty="0">
                <a:latin typeface="Calibri"/>
                <a:cs typeface="Calibri"/>
              </a:rPr>
              <a:t>teaching </a:t>
            </a:r>
            <a:r>
              <a:rPr sz="2400" spc="-5" dirty="0">
                <a:latin typeface="Calibri"/>
                <a:cs typeface="Calibri"/>
              </a:rPr>
              <a:t>and </a:t>
            </a:r>
            <a:r>
              <a:rPr sz="2400" spc="-20" dirty="0">
                <a:latin typeface="Calibri"/>
                <a:cs typeface="Calibri"/>
              </a:rPr>
              <a:t>technical  </a:t>
            </a:r>
            <a:r>
              <a:rPr sz="2400" spc="-10" dirty="0">
                <a:latin typeface="Calibri"/>
                <a:cs typeface="Calibri"/>
              </a:rPr>
              <a:t>support </a:t>
            </a:r>
            <a:r>
              <a:rPr sz="2400" dirty="0">
                <a:latin typeface="Calibri"/>
                <a:cs typeface="Calibri"/>
              </a:rPr>
              <a:t>in </a:t>
            </a:r>
            <a:r>
              <a:rPr sz="2400" spc="-10" dirty="0">
                <a:latin typeface="Calibri"/>
                <a:cs typeface="Calibri"/>
              </a:rPr>
              <a:t>quality </a:t>
            </a:r>
            <a:r>
              <a:rPr sz="2400" spc="-25" dirty="0">
                <a:latin typeface="Calibri"/>
                <a:cs typeface="Calibri"/>
              </a:rPr>
              <a:t>improvement  </a:t>
            </a:r>
            <a:r>
              <a:rPr sz="2400" spc="-5" dirty="0">
                <a:latin typeface="Calibri"/>
                <a:cs typeface="Calibri"/>
              </a:rPr>
              <a:t>and </a:t>
            </a:r>
            <a:r>
              <a:rPr sz="2400" spc="-20" dirty="0">
                <a:latin typeface="Calibri"/>
                <a:cs typeface="Calibri"/>
              </a:rPr>
              <a:t>practice-based</a:t>
            </a:r>
            <a:r>
              <a:rPr sz="2400" dirty="0">
                <a:latin typeface="Calibri"/>
                <a:cs typeface="Calibri"/>
              </a:rPr>
              <a:t> </a:t>
            </a:r>
            <a:r>
              <a:rPr sz="2400" spc="-25" dirty="0">
                <a:latin typeface="Calibri"/>
                <a:cs typeface="Calibri"/>
              </a:rPr>
              <a:t>research</a:t>
            </a:r>
            <a:endParaRPr sz="2400">
              <a:latin typeface="Calibri"/>
              <a:cs typeface="Calibri"/>
            </a:endParaRPr>
          </a:p>
          <a:p>
            <a:pPr marL="299085" marR="5080" indent="-286385" algn="just">
              <a:lnSpc>
                <a:spcPts val="2600"/>
              </a:lnSpc>
              <a:spcBef>
                <a:spcPts val="994"/>
              </a:spcBef>
              <a:buFont typeface="Arial"/>
              <a:buChar char="•"/>
              <a:tabLst>
                <a:tab pos="299720" algn="l"/>
              </a:tabLst>
            </a:pPr>
            <a:r>
              <a:rPr sz="2400" spc="-15" dirty="0">
                <a:latin typeface="Calibri"/>
                <a:cs typeface="Calibri"/>
              </a:rPr>
              <a:t>empowering </a:t>
            </a:r>
            <a:r>
              <a:rPr sz="2400" spc="-20" dirty="0">
                <a:latin typeface="Calibri"/>
                <a:cs typeface="Calibri"/>
              </a:rPr>
              <a:t>partners </a:t>
            </a:r>
            <a:r>
              <a:rPr sz="2400" spc="-25" dirty="0">
                <a:latin typeface="Calibri"/>
                <a:cs typeface="Calibri"/>
              </a:rPr>
              <a:t>to </a:t>
            </a:r>
            <a:r>
              <a:rPr sz="2400" spc="-20" dirty="0">
                <a:latin typeface="Calibri"/>
                <a:cs typeface="Calibri"/>
              </a:rPr>
              <a:t>work </a:t>
            </a:r>
            <a:r>
              <a:rPr sz="2400" spc="-5" dirty="0">
                <a:latin typeface="Calibri"/>
                <a:cs typeface="Calibri"/>
              </a:rPr>
              <a:t>with  </a:t>
            </a:r>
            <a:r>
              <a:rPr sz="2400" spc="-40" dirty="0">
                <a:latin typeface="Calibri"/>
                <a:cs typeface="Calibri"/>
              </a:rPr>
              <a:t>data</a:t>
            </a:r>
            <a:endParaRPr sz="2400">
              <a:latin typeface="Calibri"/>
              <a:cs typeface="Calibri"/>
            </a:endParaRPr>
          </a:p>
          <a:p>
            <a:pPr marL="298450" marR="43180" indent="-285750" algn="just">
              <a:lnSpc>
                <a:spcPts val="2600"/>
              </a:lnSpc>
              <a:spcBef>
                <a:spcPts val="1005"/>
              </a:spcBef>
              <a:buFont typeface="Arial"/>
              <a:buChar char="•"/>
              <a:tabLst>
                <a:tab pos="299720" algn="l"/>
              </a:tabLst>
            </a:pPr>
            <a:r>
              <a:rPr sz="2400" spc="-20" dirty="0">
                <a:latin typeface="Calibri"/>
                <a:cs typeface="Calibri"/>
              </a:rPr>
              <a:t>creating clinic/community linkages  </a:t>
            </a:r>
            <a:r>
              <a:rPr sz="2400" spc="-30" dirty="0">
                <a:latin typeface="Calibri"/>
                <a:cs typeface="Calibri"/>
              </a:rPr>
              <a:t>for </a:t>
            </a:r>
            <a:r>
              <a:rPr sz="2400" spc="-45" dirty="0">
                <a:latin typeface="Calibri"/>
                <a:cs typeface="Calibri"/>
              </a:rPr>
              <a:t>referral </a:t>
            </a:r>
            <a:r>
              <a:rPr sz="2400" spc="-40" dirty="0">
                <a:latin typeface="Calibri"/>
                <a:cs typeface="Calibri"/>
              </a:rPr>
              <a:t>systems </a:t>
            </a:r>
            <a:r>
              <a:rPr sz="2400" spc="-5" dirty="0">
                <a:latin typeface="Calibri"/>
                <a:cs typeface="Calibri"/>
              </a:rPr>
              <a:t>and</a:t>
            </a:r>
            <a:r>
              <a:rPr sz="2400" spc="-25" dirty="0">
                <a:latin typeface="Calibri"/>
                <a:cs typeface="Calibri"/>
              </a:rPr>
              <a:t> </a:t>
            </a:r>
            <a:r>
              <a:rPr sz="2400" spc="-20" dirty="0">
                <a:latin typeface="Calibri"/>
                <a:cs typeface="Calibri"/>
              </a:rPr>
              <a:t>cross-</a:t>
            </a:r>
            <a:endParaRPr sz="2400">
              <a:latin typeface="Calibri"/>
              <a:cs typeface="Calibri"/>
            </a:endParaRPr>
          </a:p>
        </p:txBody>
      </p:sp>
      <p:sp>
        <p:nvSpPr>
          <p:cNvPr id="4" name="object 4"/>
          <p:cNvSpPr txBox="1"/>
          <p:nvPr/>
        </p:nvSpPr>
        <p:spPr>
          <a:xfrm>
            <a:off x="505994" y="5128893"/>
            <a:ext cx="4449445" cy="1271270"/>
          </a:xfrm>
          <a:prstGeom prst="rect">
            <a:avLst/>
          </a:prstGeom>
        </p:spPr>
        <p:txBody>
          <a:bodyPr vert="horz" wrap="square" lIns="0" tIns="104139" rIns="0" bIns="0" rtlCol="0">
            <a:spAutoFit/>
          </a:bodyPr>
          <a:lstStyle/>
          <a:p>
            <a:pPr marL="297815">
              <a:lnSpc>
                <a:spcPct val="100000"/>
              </a:lnSpc>
              <a:spcBef>
                <a:spcPts val="819"/>
              </a:spcBef>
            </a:pPr>
            <a:r>
              <a:rPr sz="2400" spc="-35" dirty="0">
                <a:latin typeface="Calibri"/>
                <a:cs typeface="Calibri"/>
              </a:rPr>
              <a:t>organization </a:t>
            </a:r>
            <a:r>
              <a:rPr sz="2400" spc="-30" dirty="0">
                <a:latin typeface="Calibri"/>
                <a:cs typeface="Calibri"/>
              </a:rPr>
              <a:t>data</a:t>
            </a:r>
            <a:r>
              <a:rPr sz="2400" spc="-10" dirty="0">
                <a:latin typeface="Calibri"/>
                <a:cs typeface="Calibri"/>
              </a:rPr>
              <a:t> </a:t>
            </a:r>
            <a:r>
              <a:rPr sz="2400" spc="-20" dirty="0">
                <a:latin typeface="Calibri"/>
                <a:cs typeface="Calibri"/>
              </a:rPr>
              <a:t>tracking</a:t>
            </a:r>
            <a:endParaRPr sz="2400">
              <a:latin typeface="Calibri"/>
              <a:cs typeface="Calibri"/>
            </a:endParaRPr>
          </a:p>
          <a:p>
            <a:pPr marL="298450" marR="5080" indent="-285750">
              <a:lnSpc>
                <a:spcPts val="2600"/>
              </a:lnSpc>
              <a:spcBef>
                <a:spcPts val="1045"/>
              </a:spcBef>
              <a:buFont typeface="Arial"/>
              <a:buChar char="•"/>
              <a:tabLst>
                <a:tab pos="297815" algn="l"/>
                <a:tab pos="298450" algn="l"/>
              </a:tabLst>
            </a:pPr>
            <a:r>
              <a:rPr sz="2400" spc="-20" dirty="0">
                <a:latin typeface="Calibri"/>
                <a:cs typeface="Calibri"/>
              </a:rPr>
              <a:t>patient </a:t>
            </a:r>
            <a:r>
              <a:rPr sz="2400" spc="-30" dirty="0">
                <a:latin typeface="Calibri"/>
                <a:cs typeface="Calibri"/>
              </a:rPr>
              <a:t>navigation </a:t>
            </a:r>
            <a:r>
              <a:rPr sz="2400" spc="-5" dirty="0">
                <a:latin typeface="Calibri"/>
                <a:cs typeface="Calibri"/>
              </a:rPr>
              <a:t>and </a:t>
            </a:r>
            <a:r>
              <a:rPr sz="2400" spc="-20" dirty="0">
                <a:latin typeface="Calibri"/>
                <a:cs typeface="Calibri"/>
              </a:rPr>
              <a:t>population  </a:t>
            </a:r>
            <a:r>
              <a:rPr sz="2400" spc="-10" dirty="0">
                <a:latin typeface="Calibri"/>
                <a:cs typeface="Calibri"/>
              </a:rPr>
              <a:t>health </a:t>
            </a:r>
            <a:r>
              <a:rPr sz="2400" spc="-25" dirty="0">
                <a:latin typeface="Calibri"/>
                <a:cs typeface="Calibri"/>
              </a:rPr>
              <a:t>focused</a:t>
            </a:r>
            <a:r>
              <a:rPr sz="2400" spc="-15" dirty="0">
                <a:latin typeface="Calibri"/>
                <a:cs typeface="Calibri"/>
              </a:rPr>
              <a:t> </a:t>
            </a:r>
            <a:r>
              <a:rPr sz="2400" dirty="0">
                <a:latin typeface="Calibri"/>
                <a:cs typeface="Calibri"/>
              </a:rPr>
              <a:t>analytics</a:t>
            </a:r>
            <a:endParaRPr sz="2400">
              <a:latin typeface="Calibri"/>
              <a:cs typeface="Calibri"/>
            </a:endParaRPr>
          </a:p>
        </p:txBody>
      </p:sp>
      <p:sp>
        <p:nvSpPr>
          <p:cNvPr id="5" name="object 5"/>
          <p:cNvSpPr/>
          <p:nvPr/>
        </p:nvSpPr>
        <p:spPr>
          <a:xfrm>
            <a:off x="5948934" y="1860042"/>
            <a:ext cx="5816345" cy="3024377"/>
          </a:xfrm>
          <a:prstGeom prst="rect">
            <a:avLst/>
          </a:prstGeom>
          <a:blipFill>
            <a:blip r:embed="rId3" cstate="print"/>
            <a:stretch>
              <a:fillRect/>
            </a:stretch>
          </a:blipFill>
        </p:spPr>
        <p:txBody>
          <a:bodyPr wrap="square" lIns="0" tIns="0" rIns="0" bIns="0" rtlCol="0"/>
          <a:lstStyle/>
          <a:p>
            <a:endParaRPr/>
          </a:p>
        </p:txBody>
      </p:sp>
      <p:sp>
        <p:nvSpPr>
          <p:cNvPr id="6" name="object 6"/>
          <p:cNvSpPr txBox="1"/>
          <p:nvPr/>
        </p:nvSpPr>
        <p:spPr>
          <a:xfrm>
            <a:off x="5958088" y="5025935"/>
            <a:ext cx="4379595" cy="391160"/>
          </a:xfrm>
          <a:prstGeom prst="rect">
            <a:avLst/>
          </a:prstGeom>
        </p:spPr>
        <p:txBody>
          <a:bodyPr vert="horz" wrap="square" lIns="0" tIns="12700" rIns="0" bIns="0" rtlCol="0">
            <a:spAutoFit/>
          </a:bodyPr>
          <a:lstStyle/>
          <a:p>
            <a:pPr marL="12700">
              <a:lnSpc>
                <a:spcPct val="100000"/>
              </a:lnSpc>
              <a:spcBef>
                <a:spcPts val="100"/>
              </a:spcBef>
            </a:pPr>
            <a:r>
              <a:rPr sz="2400" u="heavy" spc="-20" dirty="0">
                <a:solidFill>
                  <a:srgbClr val="0561C1"/>
                </a:solidFill>
                <a:uFill>
                  <a:solidFill>
                    <a:srgbClr val="0561C1"/>
                  </a:solidFill>
                </a:uFill>
                <a:latin typeface="Calibri"/>
                <a:cs typeface="Calibri"/>
                <a:hlinkClick r:id="rId4"/>
              </a:rPr>
              <a:t>https://publichealth.wvu.edu/ohsr/</a:t>
            </a:r>
            <a:endParaRPr sz="2400">
              <a:latin typeface="Calibri"/>
              <a:cs typeface="Calibri"/>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8097" y="2021847"/>
            <a:ext cx="4001770" cy="3268345"/>
          </a:xfrm>
          <a:prstGeom prst="rect">
            <a:avLst/>
          </a:prstGeom>
        </p:spPr>
        <p:txBody>
          <a:bodyPr vert="horz" wrap="square" lIns="0" tIns="58419" rIns="0" bIns="0" rtlCol="0">
            <a:spAutoFit/>
          </a:bodyPr>
          <a:lstStyle/>
          <a:p>
            <a:pPr marL="12065" marR="5080" algn="ctr">
              <a:lnSpc>
                <a:spcPct val="92000"/>
              </a:lnSpc>
              <a:spcBef>
                <a:spcPts val="459"/>
              </a:spcBef>
            </a:pPr>
            <a:r>
              <a:rPr sz="3800" b="1" spc="-10" dirty="0">
                <a:solidFill>
                  <a:srgbClr val="00ACED"/>
                </a:solidFill>
                <a:latin typeface="Calibri"/>
                <a:cs typeface="Calibri"/>
              </a:rPr>
              <a:t>Our </a:t>
            </a:r>
            <a:r>
              <a:rPr sz="3800" b="1" spc="-20" dirty="0">
                <a:solidFill>
                  <a:srgbClr val="00ACED"/>
                </a:solidFill>
                <a:latin typeface="Calibri"/>
                <a:cs typeface="Calibri"/>
              </a:rPr>
              <a:t>goal: </a:t>
            </a:r>
            <a:r>
              <a:rPr sz="3800" spc="-35" dirty="0">
                <a:solidFill>
                  <a:srgbClr val="00ACED"/>
                </a:solidFill>
                <a:latin typeface="Calibri"/>
                <a:cs typeface="Calibri"/>
              </a:rPr>
              <a:t>to</a:t>
            </a:r>
            <a:r>
              <a:rPr sz="3800" spc="-120" dirty="0">
                <a:solidFill>
                  <a:srgbClr val="00ACED"/>
                </a:solidFill>
                <a:latin typeface="Calibri"/>
                <a:cs typeface="Calibri"/>
              </a:rPr>
              <a:t> </a:t>
            </a:r>
            <a:r>
              <a:rPr sz="3800" spc="-10" dirty="0">
                <a:solidFill>
                  <a:srgbClr val="00ACED"/>
                </a:solidFill>
                <a:latin typeface="Calibri"/>
                <a:cs typeface="Calibri"/>
              </a:rPr>
              <a:t>support  </a:t>
            </a:r>
            <a:r>
              <a:rPr sz="3800" spc="-20" dirty="0">
                <a:solidFill>
                  <a:srgbClr val="00ACED"/>
                </a:solidFill>
                <a:latin typeface="Calibri"/>
                <a:cs typeface="Calibri"/>
              </a:rPr>
              <a:t>partnerships </a:t>
            </a:r>
            <a:r>
              <a:rPr sz="3800" spc="-10" dirty="0">
                <a:solidFill>
                  <a:srgbClr val="00ACED"/>
                </a:solidFill>
                <a:latin typeface="Calibri"/>
                <a:cs typeface="Calibri"/>
              </a:rPr>
              <a:t>aiming  </a:t>
            </a:r>
            <a:r>
              <a:rPr sz="3800" spc="-35" dirty="0">
                <a:solidFill>
                  <a:srgbClr val="00ACED"/>
                </a:solidFill>
                <a:latin typeface="Calibri"/>
                <a:cs typeface="Calibri"/>
              </a:rPr>
              <a:t>to </a:t>
            </a:r>
            <a:r>
              <a:rPr sz="3800" spc="-20" dirty="0">
                <a:solidFill>
                  <a:srgbClr val="00ACED"/>
                </a:solidFill>
                <a:latin typeface="Calibri"/>
                <a:cs typeface="Calibri"/>
              </a:rPr>
              <a:t>screen, </a:t>
            </a:r>
            <a:r>
              <a:rPr sz="3800" spc="-10" dirty="0">
                <a:solidFill>
                  <a:srgbClr val="00ACED"/>
                </a:solidFill>
                <a:latin typeface="Calibri"/>
                <a:cs typeface="Calibri"/>
              </a:rPr>
              <a:t>diagnose,  </a:t>
            </a:r>
            <a:r>
              <a:rPr sz="3800" spc="-40" dirty="0">
                <a:solidFill>
                  <a:srgbClr val="00ACED"/>
                </a:solidFill>
                <a:latin typeface="Calibri"/>
                <a:cs typeface="Calibri"/>
              </a:rPr>
              <a:t>evaluate, </a:t>
            </a:r>
            <a:r>
              <a:rPr sz="3800" spc="-35" dirty="0">
                <a:solidFill>
                  <a:srgbClr val="00ACED"/>
                </a:solidFill>
                <a:latin typeface="Calibri"/>
                <a:cs typeface="Calibri"/>
              </a:rPr>
              <a:t>treat, </a:t>
            </a:r>
            <a:r>
              <a:rPr sz="3800" spc="-15" dirty="0">
                <a:solidFill>
                  <a:srgbClr val="00ACED"/>
                </a:solidFill>
                <a:latin typeface="Calibri"/>
                <a:cs typeface="Calibri"/>
              </a:rPr>
              <a:t>and  </a:t>
            </a:r>
            <a:r>
              <a:rPr sz="3800" spc="-25" dirty="0">
                <a:solidFill>
                  <a:srgbClr val="00ACED"/>
                </a:solidFill>
                <a:latin typeface="Calibri"/>
                <a:cs typeface="Calibri"/>
              </a:rPr>
              <a:t>cure patients </a:t>
            </a:r>
            <a:r>
              <a:rPr sz="3800" spc="-10" dirty="0">
                <a:solidFill>
                  <a:srgbClr val="00ACED"/>
                </a:solidFill>
                <a:latin typeface="Calibri"/>
                <a:cs typeface="Calibri"/>
              </a:rPr>
              <a:t>with  </a:t>
            </a:r>
            <a:r>
              <a:rPr sz="3800" spc="-15" dirty="0">
                <a:solidFill>
                  <a:srgbClr val="00ACED"/>
                </a:solidFill>
                <a:latin typeface="Calibri"/>
                <a:cs typeface="Calibri"/>
              </a:rPr>
              <a:t>hepatitis</a:t>
            </a:r>
            <a:r>
              <a:rPr sz="3800" spc="15" dirty="0">
                <a:solidFill>
                  <a:srgbClr val="00ACED"/>
                </a:solidFill>
                <a:latin typeface="Calibri"/>
                <a:cs typeface="Calibri"/>
              </a:rPr>
              <a:t> </a:t>
            </a:r>
            <a:r>
              <a:rPr sz="3800" spc="-5" dirty="0">
                <a:solidFill>
                  <a:srgbClr val="00ACED"/>
                </a:solidFill>
                <a:latin typeface="Calibri"/>
                <a:cs typeface="Calibri"/>
              </a:rPr>
              <a:t>C</a:t>
            </a:r>
            <a:endParaRPr sz="3800">
              <a:latin typeface="Calibri"/>
              <a:cs typeface="Calibri"/>
            </a:endParaRPr>
          </a:p>
        </p:txBody>
      </p:sp>
      <p:sp>
        <p:nvSpPr>
          <p:cNvPr id="3" name="object 3"/>
          <p:cNvSpPr/>
          <p:nvPr/>
        </p:nvSpPr>
        <p:spPr>
          <a:xfrm>
            <a:off x="6503665" y="1560575"/>
            <a:ext cx="4846955" cy="4351020"/>
          </a:xfrm>
          <a:custGeom>
            <a:avLst/>
            <a:gdLst/>
            <a:ahLst/>
            <a:cxnLst/>
            <a:rect l="l" t="t" r="r" b="b"/>
            <a:pathLst>
              <a:path w="4846955" h="4351020">
                <a:moveTo>
                  <a:pt x="4411522" y="0"/>
                </a:moveTo>
                <a:lnTo>
                  <a:pt x="435063" y="0"/>
                </a:lnTo>
                <a:lnTo>
                  <a:pt x="387654" y="2552"/>
                </a:lnTo>
                <a:lnTo>
                  <a:pt x="341731" y="10033"/>
                </a:lnTo>
                <a:lnTo>
                  <a:pt x="297548" y="22186"/>
                </a:lnTo>
                <a:lnTo>
                  <a:pt x="255384" y="38722"/>
                </a:lnTo>
                <a:lnTo>
                  <a:pt x="215480" y="59397"/>
                </a:lnTo>
                <a:lnTo>
                  <a:pt x="178117" y="83947"/>
                </a:lnTo>
                <a:lnTo>
                  <a:pt x="143573" y="112102"/>
                </a:lnTo>
                <a:lnTo>
                  <a:pt x="112090" y="143586"/>
                </a:lnTo>
                <a:lnTo>
                  <a:pt x="83947" y="178142"/>
                </a:lnTo>
                <a:lnTo>
                  <a:pt x="59397" y="215493"/>
                </a:lnTo>
                <a:lnTo>
                  <a:pt x="38722" y="255397"/>
                </a:lnTo>
                <a:lnTo>
                  <a:pt x="22186" y="297573"/>
                </a:lnTo>
                <a:lnTo>
                  <a:pt x="10045" y="341757"/>
                </a:lnTo>
                <a:lnTo>
                  <a:pt x="2552" y="387692"/>
                </a:lnTo>
                <a:lnTo>
                  <a:pt x="0" y="435102"/>
                </a:lnTo>
                <a:lnTo>
                  <a:pt x="0" y="3915917"/>
                </a:lnTo>
                <a:lnTo>
                  <a:pt x="2552" y="3963327"/>
                </a:lnTo>
                <a:lnTo>
                  <a:pt x="10045" y="4009250"/>
                </a:lnTo>
                <a:lnTo>
                  <a:pt x="22186" y="4053446"/>
                </a:lnTo>
                <a:lnTo>
                  <a:pt x="38722" y="4095623"/>
                </a:lnTo>
                <a:lnTo>
                  <a:pt x="59397" y="4135526"/>
                </a:lnTo>
                <a:lnTo>
                  <a:pt x="83947" y="4172877"/>
                </a:lnTo>
                <a:lnTo>
                  <a:pt x="112090" y="4207433"/>
                </a:lnTo>
                <a:lnTo>
                  <a:pt x="143573" y="4238917"/>
                </a:lnTo>
                <a:lnTo>
                  <a:pt x="178117" y="4267073"/>
                </a:lnTo>
                <a:lnTo>
                  <a:pt x="215480" y="4291609"/>
                </a:lnTo>
                <a:lnTo>
                  <a:pt x="255384" y="4312297"/>
                </a:lnTo>
                <a:lnTo>
                  <a:pt x="297548" y="4328833"/>
                </a:lnTo>
                <a:lnTo>
                  <a:pt x="341731" y="4340987"/>
                </a:lnTo>
                <a:lnTo>
                  <a:pt x="387654" y="4348467"/>
                </a:lnTo>
                <a:lnTo>
                  <a:pt x="435063" y="4351020"/>
                </a:lnTo>
                <a:lnTo>
                  <a:pt x="4411522" y="4351020"/>
                </a:lnTo>
                <a:lnTo>
                  <a:pt x="4458919" y="4348467"/>
                </a:lnTo>
                <a:lnTo>
                  <a:pt x="4504855" y="4340987"/>
                </a:lnTo>
                <a:lnTo>
                  <a:pt x="4549038" y="4328833"/>
                </a:lnTo>
                <a:lnTo>
                  <a:pt x="4591202" y="4312297"/>
                </a:lnTo>
                <a:lnTo>
                  <a:pt x="4631105" y="4291609"/>
                </a:lnTo>
                <a:lnTo>
                  <a:pt x="4668456" y="4267073"/>
                </a:lnTo>
                <a:lnTo>
                  <a:pt x="4703013" y="4238917"/>
                </a:lnTo>
                <a:lnTo>
                  <a:pt x="4734496" y="4207433"/>
                </a:lnTo>
                <a:lnTo>
                  <a:pt x="4762639" y="4172877"/>
                </a:lnTo>
                <a:lnTo>
                  <a:pt x="4787176" y="4135526"/>
                </a:lnTo>
                <a:lnTo>
                  <a:pt x="4807851" y="4095623"/>
                </a:lnTo>
                <a:lnTo>
                  <a:pt x="4824399" y="4053446"/>
                </a:lnTo>
                <a:lnTo>
                  <a:pt x="4836541" y="4009250"/>
                </a:lnTo>
                <a:lnTo>
                  <a:pt x="4844021" y="3963327"/>
                </a:lnTo>
                <a:lnTo>
                  <a:pt x="4846574" y="3915917"/>
                </a:lnTo>
                <a:lnTo>
                  <a:pt x="4846574" y="435101"/>
                </a:lnTo>
                <a:lnTo>
                  <a:pt x="4844021" y="387692"/>
                </a:lnTo>
                <a:lnTo>
                  <a:pt x="4836541" y="341757"/>
                </a:lnTo>
                <a:lnTo>
                  <a:pt x="4824399" y="297573"/>
                </a:lnTo>
                <a:lnTo>
                  <a:pt x="4807851" y="255397"/>
                </a:lnTo>
                <a:lnTo>
                  <a:pt x="4787176" y="215493"/>
                </a:lnTo>
                <a:lnTo>
                  <a:pt x="4762639" y="178142"/>
                </a:lnTo>
                <a:lnTo>
                  <a:pt x="4734496" y="143586"/>
                </a:lnTo>
                <a:lnTo>
                  <a:pt x="4703013" y="112102"/>
                </a:lnTo>
                <a:lnTo>
                  <a:pt x="4668456" y="83947"/>
                </a:lnTo>
                <a:lnTo>
                  <a:pt x="4631105" y="59397"/>
                </a:lnTo>
                <a:lnTo>
                  <a:pt x="4591202" y="38722"/>
                </a:lnTo>
                <a:lnTo>
                  <a:pt x="4549038" y="22186"/>
                </a:lnTo>
                <a:lnTo>
                  <a:pt x="4504855" y="10033"/>
                </a:lnTo>
                <a:lnTo>
                  <a:pt x="4458919" y="2552"/>
                </a:lnTo>
                <a:lnTo>
                  <a:pt x="4411522" y="0"/>
                </a:lnTo>
                <a:close/>
              </a:path>
            </a:pathLst>
          </a:custGeom>
          <a:solidFill>
            <a:srgbClr val="46C34F"/>
          </a:solidFill>
        </p:spPr>
        <p:txBody>
          <a:bodyPr wrap="square" lIns="0" tIns="0" rIns="0" bIns="0" rtlCol="0"/>
          <a:lstStyle/>
          <a:p>
            <a:endParaRPr/>
          </a:p>
        </p:txBody>
      </p:sp>
      <p:sp>
        <p:nvSpPr>
          <p:cNvPr id="4" name="object 4"/>
          <p:cNvSpPr/>
          <p:nvPr/>
        </p:nvSpPr>
        <p:spPr>
          <a:xfrm>
            <a:off x="6504051" y="1560955"/>
            <a:ext cx="4846955" cy="4351020"/>
          </a:xfrm>
          <a:custGeom>
            <a:avLst/>
            <a:gdLst/>
            <a:ahLst/>
            <a:cxnLst/>
            <a:rect l="l" t="t" r="r" b="b"/>
            <a:pathLst>
              <a:path w="4846955" h="4351020">
                <a:moveTo>
                  <a:pt x="0" y="435101"/>
                </a:moveTo>
                <a:lnTo>
                  <a:pt x="2552" y="387692"/>
                </a:lnTo>
                <a:lnTo>
                  <a:pt x="10033" y="341769"/>
                </a:lnTo>
                <a:lnTo>
                  <a:pt x="22174" y="297573"/>
                </a:lnTo>
                <a:lnTo>
                  <a:pt x="38722" y="255396"/>
                </a:lnTo>
                <a:lnTo>
                  <a:pt x="59397" y="215493"/>
                </a:lnTo>
                <a:lnTo>
                  <a:pt x="83947" y="178142"/>
                </a:lnTo>
                <a:lnTo>
                  <a:pt x="112090" y="143586"/>
                </a:lnTo>
                <a:lnTo>
                  <a:pt x="143573" y="112102"/>
                </a:lnTo>
                <a:lnTo>
                  <a:pt x="178117" y="83946"/>
                </a:lnTo>
                <a:lnTo>
                  <a:pt x="215480" y="59410"/>
                </a:lnTo>
                <a:lnTo>
                  <a:pt x="255371" y="38722"/>
                </a:lnTo>
                <a:lnTo>
                  <a:pt x="297548" y="22186"/>
                </a:lnTo>
                <a:lnTo>
                  <a:pt x="341731" y="10032"/>
                </a:lnTo>
                <a:lnTo>
                  <a:pt x="387654" y="2552"/>
                </a:lnTo>
                <a:lnTo>
                  <a:pt x="435051" y="0"/>
                </a:lnTo>
                <a:lnTo>
                  <a:pt x="4411522" y="0"/>
                </a:lnTo>
                <a:lnTo>
                  <a:pt x="4458919" y="2552"/>
                </a:lnTo>
                <a:lnTo>
                  <a:pt x="4504842" y="10032"/>
                </a:lnTo>
                <a:lnTo>
                  <a:pt x="4549025" y="22186"/>
                </a:lnTo>
                <a:lnTo>
                  <a:pt x="4591202" y="38722"/>
                </a:lnTo>
                <a:lnTo>
                  <a:pt x="4631093" y="59410"/>
                </a:lnTo>
                <a:lnTo>
                  <a:pt x="4668456" y="83946"/>
                </a:lnTo>
                <a:lnTo>
                  <a:pt x="4703000" y="112102"/>
                </a:lnTo>
                <a:lnTo>
                  <a:pt x="4734483" y="143586"/>
                </a:lnTo>
                <a:lnTo>
                  <a:pt x="4762627" y="178142"/>
                </a:lnTo>
                <a:lnTo>
                  <a:pt x="4787176" y="215493"/>
                </a:lnTo>
                <a:lnTo>
                  <a:pt x="4807851" y="255396"/>
                </a:lnTo>
                <a:lnTo>
                  <a:pt x="4824399" y="297573"/>
                </a:lnTo>
                <a:lnTo>
                  <a:pt x="4836541" y="341769"/>
                </a:lnTo>
                <a:lnTo>
                  <a:pt x="4844021" y="387692"/>
                </a:lnTo>
                <a:lnTo>
                  <a:pt x="4846574" y="435101"/>
                </a:lnTo>
                <a:lnTo>
                  <a:pt x="4846574" y="3915917"/>
                </a:lnTo>
                <a:lnTo>
                  <a:pt x="4844021" y="3963327"/>
                </a:lnTo>
                <a:lnTo>
                  <a:pt x="4836541" y="4009263"/>
                </a:lnTo>
                <a:lnTo>
                  <a:pt x="4824399" y="4053446"/>
                </a:lnTo>
                <a:lnTo>
                  <a:pt x="4807851" y="4095623"/>
                </a:lnTo>
                <a:lnTo>
                  <a:pt x="4787176" y="4135526"/>
                </a:lnTo>
                <a:lnTo>
                  <a:pt x="4762627" y="4172877"/>
                </a:lnTo>
                <a:lnTo>
                  <a:pt x="4734483" y="4207433"/>
                </a:lnTo>
                <a:lnTo>
                  <a:pt x="4703000" y="4238917"/>
                </a:lnTo>
                <a:lnTo>
                  <a:pt x="4668456" y="4267073"/>
                </a:lnTo>
                <a:lnTo>
                  <a:pt x="4631093" y="4291622"/>
                </a:lnTo>
                <a:lnTo>
                  <a:pt x="4591202" y="4312297"/>
                </a:lnTo>
                <a:lnTo>
                  <a:pt x="4549025" y="4328833"/>
                </a:lnTo>
                <a:lnTo>
                  <a:pt x="4504842" y="4340987"/>
                </a:lnTo>
                <a:lnTo>
                  <a:pt x="4458919" y="4348467"/>
                </a:lnTo>
                <a:lnTo>
                  <a:pt x="4411522" y="4351020"/>
                </a:lnTo>
                <a:lnTo>
                  <a:pt x="435051" y="4351020"/>
                </a:lnTo>
                <a:lnTo>
                  <a:pt x="387654" y="4348467"/>
                </a:lnTo>
                <a:lnTo>
                  <a:pt x="341731" y="4340987"/>
                </a:lnTo>
                <a:lnTo>
                  <a:pt x="297548" y="4328833"/>
                </a:lnTo>
                <a:lnTo>
                  <a:pt x="255371" y="4312297"/>
                </a:lnTo>
                <a:lnTo>
                  <a:pt x="215480" y="4291622"/>
                </a:lnTo>
                <a:lnTo>
                  <a:pt x="178117" y="4267073"/>
                </a:lnTo>
                <a:lnTo>
                  <a:pt x="143573" y="4238917"/>
                </a:lnTo>
                <a:lnTo>
                  <a:pt x="112090" y="4207433"/>
                </a:lnTo>
                <a:lnTo>
                  <a:pt x="83947" y="4172877"/>
                </a:lnTo>
                <a:lnTo>
                  <a:pt x="59397" y="4135526"/>
                </a:lnTo>
                <a:lnTo>
                  <a:pt x="38722" y="4095623"/>
                </a:lnTo>
                <a:lnTo>
                  <a:pt x="22174" y="4053446"/>
                </a:lnTo>
                <a:lnTo>
                  <a:pt x="10033" y="4009263"/>
                </a:lnTo>
                <a:lnTo>
                  <a:pt x="2552" y="3963327"/>
                </a:lnTo>
                <a:lnTo>
                  <a:pt x="0" y="3915917"/>
                </a:lnTo>
                <a:lnTo>
                  <a:pt x="0" y="435101"/>
                </a:lnTo>
                <a:close/>
              </a:path>
            </a:pathLst>
          </a:custGeom>
          <a:ln w="12700">
            <a:solidFill>
              <a:srgbClr val="46C34F"/>
            </a:solidFill>
          </a:ln>
        </p:spPr>
        <p:txBody>
          <a:bodyPr wrap="square" lIns="0" tIns="0" rIns="0" bIns="0" rtlCol="0"/>
          <a:lstStyle/>
          <a:p>
            <a:endParaRPr/>
          </a:p>
        </p:txBody>
      </p:sp>
      <p:sp>
        <p:nvSpPr>
          <p:cNvPr id="5" name="object 5"/>
          <p:cNvSpPr txBox="1"/>
          <p:nvPr/>
        </p:nvSpPr>
        <p:spPr>
          <a:xfrm>
            <a:off x="6803104" y="2021847"/>
            <a:ext cx="4257040" cy="3268345"/>
          </a:xfrm>
          <a:prstGeom prst="rect">
            <a:avLst/>
          </a:prstGeom>
        </p:spPr>
        <p:txBody>
          <a:bodyPr vert="horz" wrap="square" lIns="0" tIns="58419" rIns="0" bIns="0" rtlCol="0">
            <a:spAutoFit/>
          </a:bodyPr>
          <a:lstStyle/>
          <a:p>
            <a:pPr marL="12065" marR="5080" indent="-7620" algn="ctr">
              <a:lnSpc>
                <a:spcPct val="92000"/>
              </a:lnSpc>
              <a:spcBef>
                <a:spcPts val="459"/>
              </a:spcBef>
            </a:pPr>
            <a:r>
              <a:rPr sz="3800" spc="-45" dirty="0">
                <a:solidFill>
                  <a:srgbClr val="FFFFFF"/>
                </a:solidFill>
                <a:latin typeface="Calibri"/>
                <a:cs typeface="Calibri"/>
              </a:rPr>
              <a:t>Data </a:t>
            </a:r>
            <a:r>
              <a:rPr sz="3800" spc="-25" dirty="0">
                <a:solidFill>
                  <a:srgbClr val="FFFFFF"/>
                </a:solidFill>
                <a:latin typeface="Calibri"/>
                <a:cs typeface="Calibri"/>
              </a:rPr>
              <a:t>governance </a:t>
            </a:r>
            <a:r>
              <a:rPr sz="3800" spc="-70" dirty="0">
                <a:solidFill>
                  <a:srgbClr val="FFFFFF"/>
                </a:solidFill>
                <a:latin typeface="Calibri"/>
                <a:cs typeface="Calibri"/>
              </a:rPr>
              <a:t>to  </a:t>
            </a:r>
            <a:r>
              <a:rPr sz="3800" spc="-10" dirty="0">
                <a:solidFill>
                  <a:srgbClr val="FFFFFF"/>
                </a:solidFill>
                <a:latin typeface="Calibri"/>
                <a:cs typeface="Calibri"/>
              </a:rPr>
              <a:t>support</a:t>
            </a:r>
            <a:r>
              <a:rPr sz="3800" spc="-100" dirty="0">
                <a:solidFill>
                  <a:srgbClr val="FFFFFF"/>
                </a:solidFill>
                <a:latin typeface="Calibri"/>
                <a:cs typeface="Calibri"/>
              </a:rPr>
              <a:t> </a:t>
            </a:r>
            <a:r>
              <a:rPr sz="3800" spc="-40" dirty="0">
                <a:solidFill>
                  <a:srgbClr val="FFFFFF"/>
                </a:solidFill>
                <a:latin typeface="Calibri"/>
                <a:cs typeface="Calibri"/>
              </a:rPr>
              <a:t>standardized,  </a:t>
            </a:r>
            <a:r>
              <a:rPr sz="3800" spc="-20" dirty="0">
                <a:solidFill>
                  <a:srgbClr val="FFFFFF"/>
                </a:solidFill>
                <a:latin typeface="Calibri"/>
                <a:cs typeface="Calibri"/>
              </a:rPr>
              <a:t>secure </a:t>
            </a:r>
            <a:r>
              <a:rPr sz="3800" spc="-65" dirty="0">
                <a:solidFill>
                  <a:srgbClr val="FFFFFF"/>
                </a:solidFill>
                <a:latin typeface="Calibri"/>
                <a:cs typeface="Calibri"/>
              </a:rPr>
              <a:t>data  </a:t>
            </a:r>
            <a:r>
              <a:rPr sz="3800" spc="-20" dirty="0">
                <a:solidFill>
                  <a:srgbClr val="FFFFFF"/>
                </a:solidFill>
                <a:latin typeface="Calibri"/>
                <a:cs typeface="Calibri"/>
              </a:rPr>
              <a:t>collection,  communications, </a:t>
            </a:r>
            <a:r>
              <a:rPr sz="3800" spc="-15" dirty="0">
                <a:solidFill>
                  <a:srgbClr val="FFFFFF"/>
                </a:solidFill>
                <a:latin typeface="Calibri"/>
                <a:cs typeface="Calibri"/>
              </a:rPr>
              <a:t>and  </a:t>
            </a:r>
            <a:r>
              <a:rPr sz="3800" spc="-25" dirty="0">
                <a:solidFill>
                  <a:srgbClr val="FFFFFF"/>
                </a:solidFill>
                <a:latin typeface="Calibri"/>
                <a:cs typeface="Calibri"/>
              </a:rPr>
              <a:t>outcomes</a:t>
            </a:r>
            <a:r>
              <a:rPr sz="3800" spc="-114" dirty="0">
                <a:solidFill>
                  <a:srgbClr val="FFFFFF"/>
                </a:solidFill>
                <a:latin typeface="Calibri"/>
                <a:cs typeface="Calibri"/>
              </a:rPr>
              <a:t> </a:t>
            </a:r>
            <a:r>
              <a:rPr sz="3800" spc="-15" dirty="0">
                <a:solidFill>
                  <a:srgbClr val="FFFFFF"/>
                </a:solidFill>
                <a:latin typeface="Calibri"/>
                <a:cs typeface="Calibri"/>
              </a:rPr>
              <a:t>monitoring</a:t>
            </a:r>
            <a:endParaRPr sz="3800">
              <a:latin typeface="Calibri"/>
              <a:cs typeface="Calibri"/>
            </a:endParaRPr>
          </a:p>
        </p:txBody>
      </p:sp>
      <p:sp>
        <p:nvSpPr>
          <p:cNvPr id="6" name="object 6"/>
          <p:cNvSpPr txBox="1">
            <a:spLocks noGrp="1"/>
          </p:cNvSpPr>
          <p:nvPr>
            <p:ph type="title"/>
          </p:nvPr>
        </p:nvSpPr>
        <p:spPr>
          <a:xfrm>
            <a:off x="3065081" y="485717"/>
            <a:ext cx="6052185" cy="695960"/>
          </a:xfrm>
          <a:prstGeom prst="rect">
            <a:avLst/>
          </a:prstGeom>
        </p:spPr>
        <p:txBody>
          <a:bodyPr vert="horz" wrap="square" lIns="0" tIns="12065" rIns="0" bIns="0" rtlCol="0">
            <a:spAutoFit/>
          </a:bodyPr>
          <a:lstStyle/>
          <a:p>
            <a:pPr marL="12700">
              <a:lnSpc>
                <a:spcPct val="100000"/>
              </a:lnSpc>
              <a:spcBef>
                <a:spcPts val="95"/>
              </a:spcBef>
            </a:pPr>
            <a:r>
              <a:rPr spc="-10" dirty="0"/>
              <a:t>Our </a:t>
            </a:r>
            <a:r>
              <a:rPr spc="-15" dirty="0"/>
              <a:t>role </a:t>
            </a:r>
            <a:r>
              <a:rPr spc="-10" dirty="0"/>
              <a:t>in WV</a:t>
            </a:r>
            <a:r>
              <a:rPr spc="-75" dirty="0"/>
              <a:t> </a:t>
            </a:r>
            <a:r>
              <a:rPr spc="-45" dirty="0"/>
              <a:t>HIVAMP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82491" y="342173"/>
            <a:ext cx="6805930" cy="695960"/>
          </a:xfrm>
          <a:prstGeom prst="rect">
            <a:avLst/>
          </a:prstGeom>
        </p:spPr>
        <p:txBody>
          <a:bodyPr vert="horz" wrap="square" lIns="0" tIns="12065" rIns="0" bIns="0" rtlCol="0">
            <a:spAutoFit/>
          </a:bodyPr>
          <a:lstStyle/>
          <a:p>
            <a:pPr marL="12700">
              <a:lnSpc>
                <a:spcPct val="100000"/>
              </a:lnSpc>
              <a:spcBef>
                <a:spcPts val="95"/>
              </a:spcBef>
            </a:pPr>
            <a:r>
              <a:rPr spc="-15" dirty="0"/>
              <a:t>REDCap</a:t>
            </a:r>
            <a:r>
              <a:rPr spc="-5" dirty="0"/>
              <a:t> Overview/Security</a:t>
            </a:r>
          </a:p>
        </p:txBody>
      </p:sp>
      <p:sp>
        <p:nvSpPr>
          <p:cNvPr id="3" name="object 3"/>
          <p:cNvSpPr txBox="1"/>
          <p:nvPr/>
        </p:nvSpPr>
        <p:spPr>
          <a:xfrm>
            <a:off x="916076" y="1419762"/>
            <a:ext cx="9820275" cy="4303395"/>
          </a:xfrm>
          <a:prstGeom prst="rect">
            <a:avLst/>
          </a:prstGeom>
        </p:spPr>
        <p:txBody>
          <a:bodyPr vert="horz" wrap="square" lIns="0" tIns="63500" rIns="0" bIns="0" rtlCol="0">
            <a:spAutoFit/>
          </a:bodyPr>
          <a:lstStyle/>
          <a:p>
            <a:pPr marL="13335" marR="1247775" indent="-635">
              <a:lnSpc>
                <a:spcPts val="3000"/>
              </a:lnSpc>
              <a:spcBef>
                <a:spcPts val="500"/>
              </a:spcBef>
            </a:pPr>
            <a:r>
              <a:rPr sz="2800" spc="-10" dirty="0">
                <a:latin typeface="Calibri"/>
                <a:cs typeface="Calibri"/>
              </a:rPr>
              <a:t>REDCap </a:t>
            </a:r>
            <a:r>
              <a:rPr sz="2800" spc="-5" dirty="0">
                <a:latin typeface="Calibri"/>
                <a:cs typeface="Calibri"/>
              </a:rPr>
              <a:t>is </a:t>
            </a:r>
            <a:r>
              <a:rPr sz="2800" dirty="0">
                <a:latin typeface="Calibri"/>
                <a:cs typeface="Calibri"/>
              </a:rPr>
              <a:t>a </a:t>
            </a:r>
            <a:r>
              <a:rPr sz="2800" spc="-20" dirty="0">
                <a:latin typeface="Calibri"/>
                <a:cs typeface="Calibri"/>
              </a:rPr>
              <a:t>secure, </a:t>
            </a:r>
            <a:r>
              <a:rPr sz="2800" spc="-35" dirty="0">
                <a:latin typeface="Calibri"/>
                <a:cs typeface="Calibri"/>
              </a:rPr>
              <a:t>HIPAA-compliant, </a:t>
            </a:r>
            <a:r>
              <a:rPr sz="2800" spc="-10" dirty="0">
                <a:latin typeface="Calibri"/>
                <a:cs typeface="Calibri"/>
              </a:rPr>
              <a:t>web-based </a:t>
            </a:r>
            <a:r>
              <a:rPr sz="2800" spc="-45" dirty="0">
                <a:latin typeface="Calibri"/>
                <a:cs typeface="Calibri"/>
              </a:rPr>
              <a:t>system </a:t>
            </a:r>
            <a:r>
              <a:rPr sz="2800" spc="-50" dirty="0">
                <a:latin typeface="Calibri"/>
                <a:cs typeface="Calibri"/>
              </a:rPr>
              <a:t>for  </a:t>
            </a:r>
            <a:r>
              <a:rPr sz="2800" spc="-10" dirty="0">
                <a:latin typeface="Calibri"/>
                <a:cs typeface="Calibri"/>
              </a:rPr>
              <a:t>building and managing online </a:t>
            </a:r>
            <a:r>
              <a:rPr sz="2800" spc="-20" dirty="0">
                <a:latin typeface="Calibri"/>
                <a:cs typeface="Calibri"/>
              </a:rPr>
              <a:t>surveys </a:t>
            </a:r>
            <a:r>
              <a:rPr sz="2800" spc="-5" dirty="0">
                <a:latin typeface="Calibri"/>
                <a:cs typeface="Calibri"/>
              </a:rPr>
              <a:t>and</a:t>
            </a:r>
            <a:r>
              <a:rPr sz="2800" spc="45" dirty="0">
                <a:latin typeface="Calibri"/>
                <a:cs typeface="Calibri"/>
              </a:rPr>
              <a:t> </a:t>
            </a:r>
            <a:r>
              <a:rPr sz="2800" spc="-20" dirty="0">
                <a:latin typeface="Calibri"/>
                <a:cs typeface="Calibri"/>
              </a:rPr>
              <a:t>databases</a:t>
            </a:r>
            <a:endParaRPr sz="2800">
              <a:latin typeface="Calibri"/>
              <a:cs typeface="Calibri"/>
            </a:endParaRPr>
          </a:p>
          <a:p>
            <a:pPr marL="241935" indent="-229870">
              <a:lnSpc>
                <a:spcPct val="100000"/>
              </a:lnSpc>
              <a:spcBef>
                <a:spcPts val="560"/>
              </a:spcBef>
              <a:buFont typeface="Arial"/>
              <a:buChar char="•"/>
              <a:tabLst>
                <a:tab pos="242570" algn="l"/>
              </a:tabLst>
            </a:pPr>
            <a:r>
              <a:rPr sz="2800" spc="-10" dirty="0">
                <a:latin typeface="Calibri"/>
                <a:cs typeface="Calibri"/>
              </a:rPr>
              <a:t>funded </a:t>
            </a:r>
            <a:r>
              <a:rPr sz="2800" spc="-15" dirty="0">
                <a:latin typeface="Calibri"/>
                <a:cs typeface="Calibri"/>
              </a:rPr>
              <a:t>by </a:t>
            </a:r>
            <a:r>
              <a:rPr sz="2800" spc="-5" dirty="0">
                <a:latin typeface="Calibri"/>
                <a:cs typeface="Calibri"/>
              </a:rPr>
              <a:t>NIH </a:t>
            </a:r>
            <a:r>
              <a:rPr sz="2800" dirty="0">
                <a:latin typeface="Calibri"/>
                <a:cs typeface="Calibri"/>
              </a:rPr>
              <a:t>&amp; </a:t>
            </a:r>
            <a:r>
              <a:rPr sz="2800" spc="-20" dirty="0">
                <a:latin typeface="Calibri"/>
                <a:cs typeface="Calibri"/>
              </a:rPr>
              <a:t>developed </a:t>
            </a:r>
            <a:r>
              <a:rPr sz="2800" spc="-15" dirty="0">
                <a:latin typeface="Calibri"/>
                <a:cs typeface="Calibri"/>
              </a:rPr>
              <a:t>by </a:t>
            </a:r>
            <a:r>
              <a:rPr sz="2800" spc="-40" dirty="0">
                <a:latin typeface="Calibri"/>
                <a:cs typeface="Calibri"/>
              </a:rPr>
              <a:t>Vanderbilt</a:t>
            </a:r>
            <a:r>
              <a:rPr sz="2800" spc="60" dirty="0">
                <a:latin typeface="Calibri"/>
                <a:cs typeface="Calibri"/>
              </a:rPr>
              <a:t> </a:t>
            </a:r>
            <a:r>
              <a:rPr sz="2800" spc="-30" dirty="0">
                <a:latin typeface="Calibri"/>
                <a:cs typeface="Calibri"/>
              </a:rPr>
              <a:t>University</a:t>
            </a:r>
            <a:endParaRPr sz="2800">
              <a:latin typeface="Calibri"/>
              <a:cs typeface="Calibri"/>
            </a:endParaRPr>
          </a:p>
          <a:p>
            <a:pPr>
              <a:lnSpc>
                <a:spcPct val="100000"/>
              </a:lnSpc>
              <a:spcBef>
                <a:spcPts val="15"/>
              </a:spcBef>
              <a:buFont typeface="Arial"/>
              <a:buChar char="•"/>
            </a:pPr>
            <a:endParaRPr sz="4100">
              <a:latin typeface="Calibri"/>
              <a:cs typeface="Calibri"/>
            </a:endParaRPr>
          </a:p>
          <a:p>
            <a:pPr marL="13335" marR="883919" indent="-635">
              <a:lnSpc>
                <a:spcPts val="3000"/>
              </a:lnSpc>
            </a:pPr>
            <a:r>
              <a:rPr sz="2800" spc="-10" dirty="0">
                <a:latin typeface="Calibri"/>
                <a:cs typeface="Calibri"/>
              </a:rPr>
              <a:t>REDCap </a:t>
            </a:r>
            <a:r>
              <a:rPr sz="2800" spc="-20" dirty="0">
                <a:latin typeface="Calibri"/>
                <a:cs typeface="Calibri"/>
              </a:rPr>
              <a:t>software </a:t>
            </a:r>
            <a:r>
              <a:rPr sz="2800" spc="-5" dirty="0">
                <a:latin typeface="Calibri"/>
                <a:cs typeface="Calibri"/>
              </a:rPr>
              <a:t>is </a:t>
            </a:r>
            <a:r>
              <a:rPr sz="2800" spc="-20" dirty="0">
                <a:latin typeface="Calibri"/>
                <a:cs typeface="Calibri"/>
              </a:rPr>
              <a:t>distributed </a:t>
            </a:r>
            <a:r>
              <a:rPr sz="2800" spc="-30" dirty="0">
                <a:latin typeface="Calibri"/>
                <a:cs typeface="Calibri"/>
              </a:rPr>
              <a:t>from </a:t>
            </a:r>
            <a:r>
              <a:rPr sz="2800" spc="-40" dirty="0">
                <a:latin typeface="Calibri"/>
                <a:cs typeface="Calibri"/>
              </a:rPr>
              <a:t>Vanderbilt </a:t>
            </a:r>
            <a:r>
              <a:rPr sz="2800" spc="-30" dirty="0">
                <a:latin typeface="Calibri"/>
                <a:cs typeface="Calibri"/>
              </a:rPr>
              <a:t>to </a:t>
            </a:r>
            <a:r>
              <a:rPr sz="2800" spc="-15" dirty="0">
                <a:latin typeface="Calibri"/>
                <a:cs typeface="Calibri"/>
              </a:rPr>
              <a:t>institutional  </a:t>
            </a:r>
            <a:r>
              <a:rPr sz="2800" spc="-10" dirty="0">
                <a:latin typeface="Calibri"/>
                <a:cs typeface="Calibri"/>
              </a:rPr>
              <a:t>consortium</a:t>
            </a:r>
            <a:r>
              <a:rPr sz="2800" spc="15" dirty="0">
                <a:latin typeface="Calibri"/>
                <a:cs typeface="Calibri"/>
              </a:rPr>
              <a:t> </a:t>
            </a:r>
            <a:r>
              <a:rPr sz="2800" spc="-20" dirty="0">
                <a:latin typeface="Calibri"/>
                <a:cs typeface="Calibri"/>
              </a:rPr>
              <a:t>partners</a:t>
            </a:r>
            <a:endParaRPr sz="2800">
              <a:latin typeface="Calibri"/>
              <a:cs typeface="Calibri"/>
            </a:endParaRPr>
          </a:p>
          <a:p>
            <a:pPr marL="241935" indent="-229870">
              <a:lnSpc>
                <a:spcPct val="100000"/>
              </a:lnSpc>
              <a:spcBef>
                <a:spcPts val="560"/>
              </a:spcBef>
              <a:buFont typeface="Arial"/>
              <a:buChar char="•"/>
              <a:tabLst>
                <a:tab pos="242570" algn="l"/>
              </a:tabLst>
            </a:pPr>
            <a:r>
              <a:rPr sz="2800" spc="-65" dirty="0">
                <a:latin typeface="Calibri"/>
                <a:cs typeface="Calibri"/>
              </a:rPr>
              <a:t>West </a:t>
            </a:r>
            <a:r>
              <a:rPr sz="2800" spc="-20" dirty="0">
                <a:latin typeface="Calibri"/>
                <a:cs typeface="Calibri"/>
              </a:rPr>
              <a:t>Virginia </a:t>
            </a:r>
            <a:r>
              <a:rPr sz="2800" spc="-30" dirty="0">
                <a:latin typeface="Calibri"/>
                <a:cs typeface="Calibri"/>
              </a:rPr>
              <a:t>University</a:t>
            </a:r>
            <a:r>
              <a:rPr sz="2800" dirty="0">
                <a:latin typeface="Calibri"/>
                <a:cs typeface="Calibri"/>
              </a:rPr>
              <a:t> </a:t>
            </a:r>
            <a:r>
              <a:rPr sz="2800" spc="-10" dirty="0">
                <a:latin typeface="Calibri"/>
                <a:cs typeface="Calibri"/>
              </a:rPr>
              <a:t>REDCap</a:t>
            </a:r>
            <a:endParaRPr sz="2800">
              <a:latin typeface="Calibri"/>
              <a:cs typeface="Calibri"/>
            </a:endParaRPr>
          </a:p>
          <a:p>
            <a:pPr marL="698500" marR="5080" lvl="1" indent="-228600" algn="just">
              <a:lnSpc>
                <a:spcPct val="90200"/>
              </a:lnSpc>
              <a:spcBef>
                <a:spcPts val="630"/>
              </a:spcBef>
              <a:buFont typeface="Arial"/>
              <a:buChar char="•"/>
              <a:tabLst>
                <a:tab pos="699770" algn="l"/>
              </a:tabLst>
            </a:pPr>
            <a:r>
              <a:rPr sz="2400" spc="-30" dirty="0">
                <a:latin typeface="Calibri"/>
                <a:cs typeface="Calibri"/>
              </a:rPr>
              <a:t>data </a:t>
            </a:r>
            <a:r>
              <a:rPr sz="2400" dirty="0">
                <a:latin typeface="Calibri"/>
                <a:cs typeface="Calibri"/>
              </a:rPr>
              <a:t>is </a:t>
            </a:r>
            <a:r>
              <a:rPr sz="2400" spc="-15" dirty="0">
                <a:latin typeface="Calibri"/>
                <a:cs typeface="Calibri"/>
              </a:rPr>
              <a:t>securely </a:t>
            </a:r>
            <a:r>
              <a:rPr sz="2400" spc="-45" dirty="0">
                <a:latin typeface="Calibri"/>
                <a:cs typeface="Calibri"/>
              </a:rPr>
              <a:t>kept </a:t>
            </a:r>
            <a:r>
              <a:rPr sz="2400" spc="-5" dirty="0">
                <a:latin typeface="Calibri"/>
                <a:cs typeface="Calibri"/>
              </a:rPr>
              <a:t>on </a:t>
            </a:r>
            <a:r>
              <a:rPr sz="2400" spc="-10" dirty="0">
                <a:latin typeface="Calibri"/>
                <a:cs typeface="Calibri"/>
              </a:rPr>
              <a:t>Biomedical </a:t>
            </a:r>
            <a:r>
              <a:rPr sz="2400" spc="-25" dirty="0">
                <a:latin typeface="Calibri"/>
                <a:cs typeface="Calibri"/>
              </a:rPr>
              <a:t>Informatics </a:t>
            </a:r>
            <a:r>
              <a:rPr sz="2400" spc="-15" dirty="0">
                <a:latin typeface="Calibri"/>
                <a:cs typeface="Calibri"/>
              </a:rPr>
              <a:t>servers, </a:t>
            </a:r>
            <a:r>
              <a:rPr sz="2400" dirty="0">
                <a:latin typeface="Calibri"/>
                <a:cs typeface="Calibri"/>
              </a:rPr>
              <a:t>in the </a:t>
            </a:r>
            <a:r>
              <a:rPr sz="2400" spc="-20" dirty="0">
                <a:latin typeface="Calibri"/>
                <a:cs typeface="Calibri"/>
              </a:rPr>
              <a:t>secure </a:t>
            </a:r>
            <a:r>
              <a:rPr sz="2400" spc="-40" dirty="0">
                <a:latin typeface="Calibri"/>
                <a:cs typeface="Calibri"/>
              </a:rPr>
              <a:t>data  </a:t>
            </a:r>
            <a:r>
              <a:rPr sz="2400" spc="-25" dirty="0">
                <a:latin typeface="Calibri"/>
                <a:cs typeface="Calibri"/>
              </a:rPr>
              <a:t>center </a:t>
            </a:r>
            <a:r>
              <a:rPr sz="2400" spc="-5" dirty="0">
                <a:latin typeface="Calibri"/>
                <a:cs typeface="Calibri"/>
              </a:rPr>
              <a:t>run </a:t>
            </a:r>
            <a:r>
              <a:rPr sz="2400" spc="-15" dirty="0">
                <a:latin typeface="Calibri"/>
                <a:cs typeface="Calibri"/>
              </a:rPr>
              <a:t>by </a:t>
            </a:r>
            <a:r>
              <a:rPr sz="2400" dirty="0">
                <a:latin typeface="Calibri"/>
                <a:cs typeface="Calibri"/>
              </a:rPr>
              <a:t>the </a:t>
            </a:r>
            <a:r>
              <a:rPr sz="2400" spc="-55" dirty="0">
                <a:latin typeface="Calibri"/>
                <a:cs typeface="Calibri"/>
              </a:rPr>
              <a:t>West </a:t>
            </a:r>
            <a:r>
              <a:rPr sz="2400" spc="-20" dirty="0">
                <a:latin typeface="Calibri"/>
                <a:cs typeface="Calibri"/>
              </a:rPr>
              <a:t>Virginia </a:t>
            </a:r>
            <a:r>
              <a:rPr sz="2400" spc="-15" dirty="0">
                <a:latin typeface="Calibri"/>
                <a:cs typeface="Calibri"/>
              </a:rPr>
              <a:t>Clinical </a:t>
            </a:r>
            <a:r>
              <a:rPr sz="2400" spc="-5" dirty="0">
                <a:latin typeface="Calibri"/>
                <a:cs typeface="Calibri"/>
              </a:rPr>
              <a:t>and </a:t>
            </a:r>
            <a:r>
              <a:rPr sz="2400" spc="-40" dirty="0">
                <a:latin typeface="Calibri"/>
                <a:cs typeface="Calibri"/>
              </a:rPr>
              <a:t>Translational </a:t>
            </a:r>
            <a:r>
              <a:rPr sz="2400" spc="-10" dirty="0">
                <a:latin typeface="Calibri"/>
                <a:cs typeface="Calibri"/>
              </a:rPr>
              <a:t>Science </a:t>
            </a:r>
            <a:r>
              <a:rPr sz="2400" spc="-20" dirty="0">
                <a:latin typeface="Calibri"/>
                <a:cs typeface="Calibri"/>
              </a:rPr>
              <a:t>Institute  </a:t>
            </a:r>
            <a:r>
              <a:rPr sz="2400" spc="-15" dirty="0">
                <a:latin typeface="Calibri"/>
                <a:cs typeface="Calibri"/>
              </a:rPr>
              <a:t>(WVCTSI)</a:t>
            </a:r>
            <a:endParaRPr sz="2400">
              <a:latin typeface="Calibri"/>
              <a:cs typeface="Calibri"/>
            </a:endParaRPr>
          </a:p>
        </p:txBody>
      </p:sp>
      <p:sp>
        <p:nvSpPr>
          <p:cNvPr id="4" name="object 4"/>
          <p:cNvSpPr/>
          <p:nvPr/>
        </p:nvSpPr>
        <p:spPr>
          <a:xfrm>
            <a:off x="8870442" y="5465860"/>
            <a:ext cx="3186683" cy="1299888"/>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4382" y="1515384"/>
            <a:ext cx="10071735" cy="2992755"/>
          </a:xfrm>
          <a:prstGeom prst="rect">
            <a:avLst/>
          </a:prstGeom>
        </p:spPr>
        <p:txBody>
          <a:bodyPr vert="horz" wrap="square" lIns="0" tIns="63500" rIns="0" bIns="0" rtlCol="0">
            <a:spAutoFit/>
          </a:bodyPr>
          <a:lstStyle/>
          <a:p>
            <a:pPr marL="241300" marR="237490" indent="-228600">
              <a:lnSpc>
                <a:spcPts val="3000"/>
              </a:lnSpc>
              <a:spcBef>
                <a:spcPts val="500"/>
              </a:spcBef>
              <a:buFont typeface="Arial"/>
              <a:buChar char="•"/>
              <a:tabLst>
                <a:tab pos="241300" algn="l"/>
              </a:tabLst>
            </a:pPr>
            <a:r>
              <a:rPr sz="2800" spc="-35" dirty="0">
                <a:latin typeface="Calibri"/>
                <a:cs typeface="Calibri"/>
              </a:rPr>
              <a:t>Providers </a:t>
            </a:r>
            <a:r>
              <a:rPr sz="2800" spc="-10" dirty="0">
                <a:latin typeface="Calibri"/>
                <a:cs typeface="Calibri"/>
              </a:rPr>
              <a:t>using REDCap </a:t>
            </a:r>
            <a:r>
              <a:rPr sz="2800" spc="-40" dirty="0">
                <a:latin typeface="Calibri"/>
                <a:cs typeface="Calibri"/>
              </a:rPr>
              <a:t>for </a:t>
            </a:r>
            <a:r>
              <a:rPr sz="2800" spc="-15" dirty="0">
                <a:latin typeface="Calibri"/>
                <a:cs typeface="Calibri"/>
              </a:rPr>
              <a:t>hepatitis </a:t>
            </a:r>
            <a:r>
              <a:rPr sz="2800" dirty="0">
                <a:latin typeface="Calibri"/>
                <a:cs typeface="Calibri"/>
              </a:rPr>
              <a:t>C </a:t>
            </a:r>
            <a:r>
              <a:rPr sz="2800" spc="-20" dirty="0">
                <a:latin typeface="Calibri"/>
                <a:cs typeface="Calibri"/>
              </a:rPr>
              <a:t>patient </a:t>
            </a:r>
            <a:r>
              <a:rPr sz="2800" spc="-30" dirty="0">
                <a:latin typeface="Calibri"/>
                <a:cs typeface="Calibri"/>
              </a:rPr>
              <a:t>care </a:t>
            </a:r>
            <a:r>
              <a:rPr sz="2800" spc="-25" dirty="0">
                <a:latin typeface="Calibri"/>
                <a:cs typeface="Calibri"/>
              </a:rPr>
              <a:t>are </a:t>
            </a:r>
            <a:r>
              <a:rPr sz="2800" spc="-10" dirty="0">
                <a:latin typeface="Calibri"/>
                <a:cs typeface="Calibri"/>
              </a:rPr>
              <a:t>the de </a:t>
            </a:r>
            <a:r>
              <a:rPr sz="2800" spc="-35" dirty="0">
                <a:latin typeface="Calibri"/>
                <a:cs typeface="Calibri"/>
              </a:rPr>
              <a:t>facto  </a:t>
            </a:r>
            <a:r>
              <a:rPr sz="2800" spc="-30" dirty="0">
                <a:latin typeface="Calibri"/>
                <a:cs typeface="Calibri"/>
              </a:rPr>
              <a:t>owners </a:t>
            </a:r>
            <a:r>
              <a:rPr sz="2800" spc="-5" dirty="0">
                <a:latin typeface="Calibri"/>
                <a:cs typeface="Calibri"/>
              </a:rPr>
              <a:t>of </a:t>
            </a:r>
            <a:r>
              <a:rPr sz="2800" spc="-10" dirty="0">
                <a:latin typeface="Calibri"/>
                <a:cs typeface="Calibri"/>
              </a:rPr>
              <a:t>their own</a:t>
            </a:r>
            <a:r>
              <a:rPr sz="2800" spc="15" dirty="0">
                <a:latin typeface="Calibri"/>
                <a:cs typeface="Calibri"/>
              </a:rPr>
              <a:t> </a:t>
            </a:r>
            <a:r>
              <a:rPr sz="2800" spc="-50" dirty="0">
                <a:latin typeface="Calibri"/>
                <a:cs typeface="Calibri"/>
              </a:rPr>
              <a:t>data</a:t>
            </a:r>
            <a:endParaRPr sz="2800">
              <a:latin typeface="Calibri"/>
              <a:cs typeface="Calibri"/>
            </a:endParaRPr>
          </a:p>
          <a:p>
            <a:pPr marL="241300" marR="5080" indent="-229235">
              <a:lnSpc>
                <a:spcPts val="3000"/>
              </a:lnSpc>
              <a:spcBef>
                <a:spcPts val="1000"/>
              </a:spcBef>
              <a:buFont typeface="Arial"/>
              <a:buChar char="•"/>
              <a:tabLst>
                <a:tab pos="241300" algn="l"/>
              </a:tabLst>
            </a:pPr>
            <a:r>
              <a:rPr sz="2800" spc="-10" dirty="0">
                <a:latin typeface="Calibri"/>
                <a:cs typeface="Calibri"/>
              </a:rPr>
              <a:t>While </a:t>
            </a:r>
            <a:r>
              <a:rPr sz="2800" spc="-5" dirty="0">
                <a:latin typeface="Calibri"/>
                <a:cs typeface="Calibri"/>
              </a:rPr>
              <a:t>WVU </a:t>
            </a:r>
            <a:r>
              <a:rPr sz="2800" spc="-10" dirty="0">
                <a:latin typeface="Calibri"/>
                <a:cs typeface="Calibri"/>
              </a:rPr>
              <a:t>OHSR </a:t>
            </a:r>
            <a:r>
              <a:rPr sz="2800" spc="-30" dirty="0">
                <a:latin typeface="Calibri"/>
                <a:cs typeface="Calibri"/>
              </a:rPr>
              <a:t>administers </a:t>
            </a:r>
            <a:r>
              <a:rPr sz="2800" spc="-10" dirty="0">
                <a:latin typeface="Calibri"/>
                <a:cs typeface="Calibri"/>
              </a:rPr>
              <a:t>and supports the </a:t>
            </a:r>
            <a:r>
              <a:rPr sz="2800" spc="-65" dirty="0">
                <a:latin typeface="Calibri"/>
                <a:cs typeface="Calibri"/>
              </a:rPr>
              <a:t>registry, </a:t>
            </a:r>
            <a:r>
              <a:rPr sz="2800" spc="-10" dirty="0">
                <a:latin typeface="Calibri"/>
                <a:cs typeface="Calibri"/>
              </a:rPr>
              <a:t>this </a:t>
            </a:r>
            <a:r>
              <a:rPr sz="2800" spc="-30" dirty="0">
                <a:latin typeface="Calibri"/>
                <a:cs typeface="Calibri"/>
              </a:rPr>
              <a:t>role </a:t>
            </a:r>
            <a:r>
              <a:rPr sz="2800" spc="-5" dirty="0">
                <a:latin typeface="Calibri"/>
                <a:cs typeface="Calibri"/>
              </a:rPr>
              <a:t>has  no </a:t>
            </a:r>
            <a:r>
              <a:rPr sz="2800" spc="-10" dirty="0">
                <a:latin typeface="Calibri"/>
                <a:cs typeface="Calibri"/>
              </a:rPr>
              <a:t>bearing </a:t>
            </a:r>
            <a:r>
              <a:rPr sz="2800" spc="-5" dirty="0">
                <a:latin typeface="Calibri"/>
                <a:cs typeface="Calibri"/>
              </a:rPr>
              <a:t>on </a:t>
            </a:r>
            <a:r>
              <a:rPr sz="2800" spc="-35" dirty="0">
                <a:latin typeface="Calibri"/>
                <a:cs typeface="Calibri"/>
              </a:rPr>
              <a:t>data</a:t>
            </a:r>
            <a:r>
              <a:rPr sz="2800" spc="-25" dirty="0">
                <a:latin typeface="Calibri"/>
                <a:cs typeface="Calibri"/>
              </a:rPr>
              <a:t> ownership</a:t>
            </a:r>
            <a:endParaRPr sz="2800">
              <a:latin typeface="Calibri"/>
              <a:cs typeface="Calibri"/>
            </a:endParaRPr>
          </a:p>
          <a:p>
            <a:pPr marL="240665" marR="441325" indent="-228600">
              <a:lnSpc>
                <a:spcPts val="3000"/>
              </a:lnSpc>
              <a:spcBef>
                <a:spcPts val="1000"/>
              </a:spcBef>
              <a:buFont typeface="Arial"/>
              <a:buChar char="•"/>
              <a:tabLst>
                <a:tab pos="241300" algn="l"/>
              </a:tabLst>
            </a:pPr>
            <a:r>
              <a:rPr sz="2800" spc="-60" dirty="0">
                <a:latin typeface="Calibri"/>
                <a:cs typeface="Calibri"/>
              </a:rPr>
              <a:t>At </a:t>
            </a:r>
            <a:r>
              <a:rPr sz="2800" spc="-35" dirty="0">
                <a:latin typeface="Calibri"/>
                <a:cs typeface="Calibri"/>
              </a:rPr>
              <a:t>any </a:t>
            </a:r>
            <a:r>
              <a:rPr sz="2800" spc="-10" dirty="0">
                <a:latin typeface="Calibri"/>
                <a:cs typeface="Calibri"/>
              </a:rPr>
              <a:t>time and without notice, </a:t>
            </a:r>
            <a:r>
              <a:rPr sz="2800" spc="-35" dirty="0">
                <a:latin typeface="Calibri"/>
                <a:cs typeface="Calibri"/>
              </a:rPr>
              <a:t>any </a:t>
            </a:r>
            <a:r>
              <a:rPr sz="2800" spc="-10" dirty="0">
                <a:latin typeface="Calibri"/>
                <a:cs typeface="Calibri"/>
              </a:rPr>
              <a:t>party using REDCap </a:t>
            </a:r>
            <a:r>
              <a:rPr sz="2800" spc="-40" dirty="0">
                <a:latin typeface="Calibri"/>
                <a:cs typeface="Calibri"/>
              </a:rPr>
              <a:t>for </a:t>
            </a:r>
            <a:r>
              <a:rPr sz="2800" spc="-50" dirty="0">
                <a:latin typeface="Calibri"/>
                <a:cs typeface="Calibri"/>
              </a:rPr>
              <a:t>data  </a:t>
            </a:r>
            <a:r>
              <a:rPr sz="2800" spc="-20" dirty="0">
                <a:latin typeface="Calibri"/>
                <a:cs typeface="Calibri"/>
              </a:rPr>
              <a:t>collection can </a:t>
            </a:r>
            <a:r>
              <a:rPr sz="2800" spc="-30" dirty="0">
                <a:latin typeface="Calibri"/>
                <a:cs typeface="Calibri"/>
              </a:rPr>
              <a:t>request </a:t>
            </a:r>
            <a:r>
              <a:rPr sz="2800" dirty="0">
                <a:latin typeface="Calibri"/>
                <a:cs typeface="Calibri"/>
              </a:rPr>
              <a:t>a </a:t>
            </a:r>
            <a:r>
              <a:rPr sz="2800" spc="-10" dirty="0">
                <a:latin typeface="Calibri"/>
                <a:cs typeface="Calibri"/>
              </a:rPr>
              <a:t>full </a:t>
            </a:r>
            <a:r>
              <a:rPr sz="2800" spc="-20" dirty="0">
                <a:latin typeface="Calibri"/>
                <a:cs typeface="Calibri"/>
              </a:rPr>
              <a:t>export </a:t>
            </a:r>
            <a:r>
              <a:rPr sz="2800" spc="-5" dirty="0">
                <a:latin typeface="Calibri"/>
                <a:cs typeface="Calibri"/>
              </a:rPr>
              <a:t>of </a:t>
            </a:r>
            <a:r>
              <a:rPr sz="2800" spc="-10" dirty="0">
                <a:latin typeface="Calibri"/>
                <a:cs typeface="Calibri"/>
              </a:rPr>
              <a:t>their </a:t>
            </a:r>
            <a:r>
              <a:rPr sz="2800" spc="-35" dirty="0">
                <a:latin typeface="Calibri"/>
                <a:cs typeface="Calibri"/>
              </a:rPr>
              <a:t>data </a:t>
            </a:r>
            <a:r>
              <a:rPr sz="2800" spc="-30" dirty="0">
                <a:latin typeface="Calibri"/>
                <a:cs typeface="Calibri"/>
              </a:rPr>
              <a:t>to </a:t>
            </a:r>
            <a:r>
              <a:rPr sz="2800" spc="-10" dirty="0">
                <a:latin typeface="Calibri"/>
                <a:cs typeface="Calibri"/>
              </a:rPr>
              <a:t>be </a:t>
            </a:r>
            <a:r>
              <a:rPr sz="2800" spc="-25" dirty="0">
                <a:latin typeface="Calibri"/>
                <a:cs typeface="Calibri"/>
              </a:rPr>
              <a:t>delivered </a:t>
            </a:r>
            <a:r>
              <a:rPr sz="2800" spc="-55" dirty="0">
                <a:latin typeface="Calibri"/>
                <a:cs typeface="Calibri"/>
              </a:rPr>
              <a:t>to  </a:t>
            </a:r>
            <a:r>
              <a:rPr sz="2800" spc="-10" dirty="0">
                <a:latin typeface="Calibri"/>
                <a:cs typeface="Calibri"/>
              </a:rPr>
              <a:t>them </a:t>
            </a:r>
            <a:r>
              <a:rPr sz="2800" spc="-20" dirty="0">
                <a:latin typeface="Calibri"/>
                <a:cs typeface="Calibri"/>
              </a:rPr>
              <a:t>securely </a:t>
            </a:r>
            <a:r>
              <a:rPr sz="2800" spc="-15" dirty="0">
                <a:latin typeface="Calibri"/>
                <a:cs typeface="Calibri"/>
              </a:rPr>
              <a:t>by </a:t>
            </a:r>
            <a:r>
              <a:rPr sz="2800" spc="-10" dirty="0">
                <a:latin typeface="Calibri"/>
                <a:cs typeface="Calibri"/>
              </a:rPr>
              <a:t>WVU</a:t>
            </a:r>
            <a:r>
              <a:rPr sz="2800" spc="15" dirty="0">
                <a:latin typeface="Calibri"/>
                <a:cs typeface="Calibri"/>
              </a:rPr>
              <a:t> </a:t>
            </a:r>
            <a:r>
              <a:rPr sz="2800" spc="-10" dirty="0">
                <a:latin typeface="Calibri"/>
                <a:cs typeface="Calibri"/>
              </a:rPr>
              <a:t>OHSR</a:t>
            </a:r>
            <a:endParaRPr sz="2800">
              <a:latin typeface="Calibri"/>
              <a:cs typeface="Calibri"/>
            </a:endParaRPr>
          </a:p>
        </p:txBody>
      </p:sp>
      <p:sp>
        <p:nvSpPr>
          <p:cNvPr id="3" name="object 3"/>
          <p:cNvSpPr txBox="1">
            <a:spLocks noGrp="1"/>
          </p:cNvSpPr>
          <p:nvPr>
            <p:ph type="title"/>
          </p:nvPr>
        </p:nvSpPr>
        <p:spPr>
          <a:xfrm>
            <a:off x="2672052" y="307587"/>
            <a:ext cx="6804659" cy="695960"/>
          </a:xfrm>
          <a:prstGeom prst="rect">
            <a:avLst/>
          </a:prstGeom>
        </p:spPr>
        <p:txBody>
          <a:bodyPr vert="horz" wrap="square" lIns="0" tIns="12065" rIns="0" bIns="0" rtlCol="0">
            <a:spAutoFit/>
          </a:bodyPr>
          <a:lstStyle/>
          <a:p>
            <a:pPr marL="12700">
              <a:lnSpc>
                <a:spcPct val="100000"/>
              </a:lnSpc>
              <a:spcBef>
                <a:spcPts val="95"/>
              </a:spcBef>
            </a:pPr>
            <a:r>
              <a:rPr spc="-15" dirty="0"/>
              <a:t>REDCap </a:t>
            </a:r>
            <a:r>
              <a:rPr spc="-5" dirty="0"/>
              <a:t>Overview/Security</a:t>
            </a:r>
          </a:p>
        </p:txBody>
      </p:sp>
      <p:sp>
        <p:nvSpPr>
          <p:cNvPr id="4" name="object 4"/>
          <p:cNvSpPr/>
          <p:nvPr/>
        </p:nvSpPr>
        <p:spPr>
          <a:xfrm>
            <a:off x="8870442" y="5465826"/>
            <a:ext cx="3186671" cy="1299959"/>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192" y="88050"/>
            <a:ext cx="4199255" cy="695960"/>
          </a:xfrm>
          <a:prstGeom prst="rect">
            <a:avLst/>
          </a:prstGeom>
        </p:spPr>
        <p:txBody>
          <a:bodyPr vert="horz" wrap="square" lIns="0" tIns="12065" rIns="0" bIns="0" rtlCol="0">
            <a:spAutoFit/>
          </a:bodyPr>
          <a:lstStyle/>
          <a:p>
            <a:pPr marL="12700">
              <a:lnSpc>
                <a:spcPct val="100000"/>
              </a:lnSpc>
              <a:spcBef>
                <a:spcPts val="95"/>
              </a:spcBef>
            </a:pPr>
            <a:r>
              <a:rPr spc="-15" dirty="0"/>
              <a:t>REDCap</a:t>
            </a:r>
            <a:r>
              <a:rPr spc="-95" dirty="0"/>
              <a:t> </a:t>
            </a:r>
            <a:r>
              <a:rPr spc="-15" dirty="0"/>
              <a:t>Security</a:t>
            </a:r>
          </a:p>
        </p:txBody>
      </p:sp>
      <p:sp>
        <p:nvSpPr>
          <p:cNvPr id="3" name="object 3"/>
          <p:cNvSpPr/>
          <p:nvPr/>
        </p:nvSpPr>
        <p:spPr>
          <a:xfrm>
            <a:off x="838580" y="1190625"/>
            <a:ext cx="10515600" cy="727710"/>
          </a:xfrm>
          <a:custGeom>
            <a:avLst/>
            <a:gdLst/>
            <a:ahLst/>
            <a:cxnLst/>
            <a:rect l="l" t="t" r="r" b="b"/>
            <a:pathLst>
              <a:path w="10515600" h="727710">
                <a:moveTo>
                  <a:pt x="0" y="0"/>
                </a:moveTo>
                <a:lnTo>
                  <a:pt x="10515600" y="0"/>
                </a:lnTo>
                <a:lnTo>
                  <a:pt x="10515600" y="727710"/>
                </a:lnTo>
                <a:lnTo>
                  <a:pt x="0" y="727710"/>
                </a:lnTo>
                <a:lnTo>
                  <a:pt x="0" y="0"/>
                </a:lnTo>
                <a:close/>
              </a:path>
            </a:pathLst>
          </a:custGeom>
          <a:ln w="12700">
            <a:solidFill>
              <a:srgbClr val="4470C4"/>
            </a:solidFill>
          </a:ln>
        </p:spPr>
        <p:txBody>
          <a:bodyPr wrap="square" lIns="0" tIns="0" rIns="0" bIns="0" rtlCol="0"/>
          <a:lstStyle/>
          <a:p>
            <a:endParaRPr/>
          </a:p>
        </p:txBody>
      </p:sp>
      <p:sp>
        <p:nvSpPr>
          <p:cNvPr id="4" name="object 4"/>
          <p:cNvSpPr/>
          <p:nvPr/>
        </p:nvSpPr>
        <p:spPr>
          <a:xfrm>
            <a:off x="1364741" y="971550"/>
            <a:ext cx="7360920" cy="324485"/>
          </a:xfrm>
          <a:custGeom>
            <a:avLst/>
            <a:gdLst/>
            <a:ahLst/>
            <a:cxnLst/>
            <a:rect l="l" t="t" r="r" b="b"/>
            <a:pathLst>
              <a:path w="7360920" h="324484">
                <a:moveTo>
                  <a:pt x="7306818" y="0"/>
                </a:moveTo>
                <a:lnTo>
                  <a:pt x="54101" y="0"/>
                </a:lnTo>
                <a:lnTo>
                  <a:pt x="33045" y="4241"/>
                </a:lnTo>
                <a:lnTo>
                  <a:pt x="15849" y="15824"/>
                </a:lnTo>
                <a:lnTo>
                  <a:pt x="4254" y="32994"/>
                </a:lnTo>
                <a:lnTo>
                  <a:pt x="0" y="54013"/>
                </a:lnTo>
                <a:lnTo>
                  <a:pt x="0" y="270090"/>
                </a:lnTo>
                <a:lnTo>
                  <a:pt x="4254" y="291109"/>
                </a:lnTo>
                <a:lnTo>
                  <a:pt x="15849" y="308279"/>
                </a:lnTo>
                <a:lnTo>
                  <a:pt x="33045" y="319862"/>
                </a:lnTo>
                <a:lnTo>
                  <a:pt x="54101" y="324104"/>
                </a:lnTo>
                <a:lnTo>
                  <a:pt x="7306818" y="324104"/>
                </a:lnTo>
                <a:lnTo>
                  <a:pt x="7327874" y="319862"/>
                </a:lnTo>
                <a:lnTo>
                  <a:pt x="7345070" y="308279"/>
                </a:lnTo>
                <a:lnTo>
                  <a:pt x="7356665" y="291109"/>
                </a:lnTo>
                <a:lnTo>
                  <a:pt x="7360920" y="270090"/>
                </a:lnTo>
                <a:lnTo>
                  <a:pt x="7360920" y="54013"/>
                </a:lnTo>
                <a:lnTo>
                  <a:pt x="7356665" y="32994"/>
                </a:lnTo>
                <a:lnTo>
                  <a:pt x="7345070" y="15824"/>
                </a:lnTo>
                <a:lnTo>
                  <a:pt x="7327874" y="4241"/>
                </a:lnTo>
                <a:lnTo>
                  <a:pt x="7306818" y="0"/>
                </a:lnTo>
                <a:close/>
              </a:path>
            </a:pathLst>
          </a:custGeom>
          <a:solidFill>
            <a:srgbClr val="0083C5"/>
          </a:solidFill>
        </p:spPr>
        <p:txBody>
          <a:bodyPr wrap="square" lIns="0" tIns="0" rIns="0" bIns="0" rtlCol="0"/>
          <a:lstStyle/>
          <a:p>
            <a:endParaRPr/>
          </a:p>
        </p:txBody>
      </p:sp>
      <p:sp>
        <p:nvSpPr>
          <p:cNvPr id="5" name="object 5"/>
          <p:cNvSpPr/>
          <p:nvPr/>
        </p:nvSpPr>
        <p:spPr>
          <a:xfrm>
            <a:off x="1365122" y="971934"/>
            <a:ext cx="7360920" cy="324485"/>
          </a:xfrm>
          <a:custGeom>
            <a:avLst/>
            <a:gdLst/>
            <a:ahLst/>
            <a:cxnLst/>
            <a:rect l="l" t="t" r="r" b="b"/>
            <a:pathLst>
              <a:path w="7360920" h="324484">
                <a:moveTo>
                  <a:pt x="0" y="54013"/>
                </a:moveTo>
                <a:lnTo>
                  <a:pt x="4254" y="32981"/>
                </a:lnTo>
                <a:lnTo>
                  <a:pt x="15849" y="15811"/>
                </a:lnTo>
                <a:lnTo>
                  <a:pt x="33045" y="4241"/>
                </a:lnTo>
                <a:lnTo>
                  <a:pt x="54102" y="0"/>
                </a:lnTo>
                <a:lnTo>
                  <a:pt x="7306818" y="0"/>
                </a:lnTo>
                <a:lnTo>
                  <a:pt x="7327874" y="4241"/>
                </a:lnTo>
                <a:lnTo>
                  <a:pt x="7345070" y="15811"/>
                </a:lnTo>
                <a:lnTo>
                  <a:pt x="7356665" y="32981"/>
                </a:lnTo>
                <a:lnTo>
                  <a:pt x="7360920" y="54013"/>
                </a:lnTo>
                <a:lnTo>
                  <a:pt x="7360920" y="270078"/>
                </a:lnTo>
                <a:lnTo>
                  <a:pt x="7356665" y="291109"/>
                </a:lnTo>
                <a:lnTo>
                  <a:pt x="7345070" y="308279"/>
                </a:lnTo>
                <a:lnTo>
                  <a:pt x="7327874" y="319862"/>
                </a:lnTo>
                <a:lnTo>
                  <a:pt x="7306818" y="324103"/>
                </a:lnTo>
                <a:lnTo>
                  <a:pt x="54102" y="324103"/>
                </a:lnTo>
                <a:lnTo>
                  <a:pt x="33045" y="319862"/>
                </a:lnTo>
                <a:lnTo>
                  <a:pt x="15849" y="308279"/>
                </a:lnTo>
                <a:lnTo>
                  <a:pt x="4254" y="291109"/>
                </a:lnTo>
                <a:lnTo>
                  <a:pt x="0" y="270078"/>
                </a:lnTo>
                <a:lnTo>
                  <a:pt x="0" y="54013"/>
                </a:lnTo>
                <a:close/>
              </a:path>
            </a:pathLst>
          </a:custGeom>
          <a:ln w="12700">
            <a:solidFill>
              <a:srgbClr val="FFFFFF"/>
            </a:solidFill>
          </a:ln>
        </p:spPr>
        <p:txBody>
          <a:bodyPr wrap="square" lIns="0" tIns="0" rIns="0" bIns="0" rtlCol="0"/>
          <a:lstStyle/>
          <a:p>
            <a:endParaRPr/>
          </a:p>
        </p:txBody>
      </p:sp>
      <p:sp>
        <p:nvSpPr>
          <p:cNvPr id="6" name="object 6"/>
          <p:cNvSpPr/>
          <p:nvPr/>
        </p:nvSpPr>
        <p:spPr>
          <a:xfrm>
            <a:off x="838580" y="2082926"/>
            <a:ext cx="10515600" cy="727710"/>
          </a:xfrm>
          <a:custGeom>
            <a:avLst/>
            <a:gdLst/>
            <a:ahLst/>
            <a:cxnLst/>
            <a:rect l="l" t="t" r="r" b="b"/>
            <a:pathLst>
              <a:path w="10515600" h="727710">
                <a:moveTo>
                  <a:pt x="0" y="0"/>
                </a:moveTo>
                <a:lnTo>
                  <a:pt x="10515600" y="0"/>
                </a:lnTo>
                <a:lnTo>
                  <a:pt x="10515600" y="727710"/>
                </a:lnTo>
                <a:lnTo>
                  <a:pt x="0" y="727710"/>
                </a:lnTo>
                <a:lnTo>
                  <a:pt x="0" y="0"/>
                </a:lnTo>
                <a:close/>
              </a:path>
            </a:pathLst>
          </a:custGeom>
          <a:ln w="12700">
            <a:solidFill>
              <a:srgbClr val="43ADC0"/>
            </a:solidFill>
          </a:ln>
        </p:spPr>
        <p:txBody>
          <a:bodyPr wrap="square" lIns="0" tIns="0" rIns="0" bIns="0" rtlCol="0"/>
          <a:lstStyle/>
          <a:p>
            <a:endParaRPr/>
          </a:p>
        </p:txBody>
      </p:sp>
      <p:sp>
        <p:nvSpPr>
          <p:cNvPr id="7" name="object 7"/>
          <p:cNvSpPr/>
          <p:nvPr/>
        </p:nvSpPr>
        <p:spPr>
          <a:xfrm>
            <a:off x="1364741" y="1921001"/>
            <a:ext cx="7360920" cy="324485"/>
          </a:xfrm>
          <a:custGeom>
            <a:avLst/>
            <a:gdLst/>
            <a:ahLst/>
            <a:cxnLst/>
            <a:rect l="l" t="t" r="r" b="b"/>
            <a:pathLst>
              <a:path w="7360920" h="324485">
                <a:moveTo>
                  <a:pt x="7306818" y="0"/>
                </a:moveTo>
                <a:lnTo>
                  <a:pt x="54101" y="0"/>
                </a:lnTo>
                <a:lnTo>
                  <a:pt x="33045" y="4241"/>
                </a:lnTo>
                <a:lnTo>
                  <a:pt x="15849" y="15824"/>
                </a:lnTo>
                <a:lnTo>
                  <a:pt x="4254" y="32994"/>
                </a:lnTo>
                <a:lnTo>
                  <a:pt x="0" y="54013"/>
                </a:lnTo>
                <a:lnTo>
                  <a:pt x="0" y="270090"/>
                </a:lnTo>
                <a:lnTo>
                  <a:pt x="4254" y="291109"/>
                </a:lnTo>
                <a:lnTo>
                  <a:pt x="15849" y="308279"/>
                </a:lnTo>
                <a:lnTo>
                  <a:pt x="33045" y="319862"/>
                </a:lnTo>
                <a:lnTo>
                  <a:pt x="54101" y="324104"/>
                </a:lnTo>
                <a:lnTo>
                  <a:pt x="7306818" y="324104"/>
                </a:lnTo>
                <a:lnTo>
                  <a:pt x="7327874" y="319862"/>
                </a:lnTo>
                <a:lnTo>
                  <a:pt x="7345070" y="308279"/>
                </a:lnTo>
                <a:lnTo>
                  <a:pt x="7356665" y="291109"/>
                </a:lnTo>
                <a:lnTo>
                  <a:pt x="7360920" y="270090"/>
                </a:lnTo>
                <a:lnTo>
                  <a:pt x="7360920" y="54013"/>
                </a:lnTo>
                <a:lnTo>
                  <a:pt x="7356665" y="32994"/>
                </a:lnTo>
                <a:lnTo>
                  <a:pt x="7345070" y="15824"/>
                </a:lnTo>
                <a:lnTo>
                  <a:pt x="7327874" y="4241"/>
                </a:lnTo>
                <a:lnTo>
                  <a:pt x="7306818" y="0"/>
                </a:lnTo>
                <a:close/>
              </a:path>
            </a:pathLst>
          </a:custGeom>
          <a:solidFill>
            <a:srgbClr val="00ACED"/>
          </a:solidFill>
        </p:spPr>
        <p:txBody>
          <a:bodyPr wrap="square" lIns="0" tIns="0" rIns="0" bIns="0" rtlCol="0"/>
          <a:lstStyle/>
          <a:p>
            <a:endParaRPr/>
          </a:p>
        </p:txBody>
      </p:sp>
      <p:sp>
        <p:nvSpPr>
          <p:cNvPr id="8" name="object 8"/>
          <p:cNvSpPr/>
          <p:nvPr/>
        </p:nvSpPr>
        <p:spPr>
          <a:xfrm>
            <a:off x="1365122" y="1921385"/>
            <a:ext cx="7360920" cy="324485"/>
          </a:xfrm>
          <a:custGeom>
            <a:avLst/>
            <a:gdLst/>
            <a:ahLst/>
            <a:cxnLst/>
            <a:rect l="l" t="t" r="r" b="b"/>
            <a:pathLst>
              <a:path w="7360920" h="324485">
                <a:moveTo>
                  <a:pt x="0" y="54013"/>
                </a:moveTo>
                <a:lnTo>
                  <a:pt x="4254" y="32981"/>
                </a:lnTo>
                <a:lnTo>
                  <a:pt x="15849" y="15811"/>
                </a:lnTo>
                <a:lnTo>
                  <a:pt x="33045" y="4241"/>
                </a:lnTo>
                <a:lnTo>
                  <a:pt x="54102" y="0"/>
                </a:lnTo>
                <a:lnTo>
                  <a:pt x="7306818" y="0"/>
                </a:lnTo>
                <a:lnTo>
                  <a:pt x="7327874" y="4241"/>
                </a:lnTo>
                <a:lnTo>
                  <a:pt x="7345070" y="15811"/>
                </a:lnTo>
                <a:lnTo>
                  <a:pt x="7356665" y="32981"/>
                </a:lnTo>
                <a:lnTo>
                  <a:pt x="7360920" y="54013"/>
                </a:lnTo>
                <a:lnTo>
                  <a:pt x="7360920" y="270078"/>
                </a:lnTo>
                <a:lnTo>
                  <a:pt x="7356665" y="291109"/>
                </a:lnTo>
                <a:lnTo>
                  <a:pt x="7345070" y="308279"/>
                </a:lnTo>
                <a:lnTo>
                  <a:pt x="7327874" y="319862"/>
                </a:lnTo>
                <a:lnTo>
                  <a:pt x="7306818" y="324103"/>
                </a:lnTo>
                <a:lnTo>
                  <a:pt x="54102" y="324103"/>
                </a:lnTo>
                <a:lnTo>
                  <a:pt x="33045" y="319862"/>
                </a:lnTo>
                <a:lnTo>
                  <a:pt x="15849" y="308279"/>
                </a:lnTo>
                <a:lnTo>
                  <a:pt x="4254" y="291109"/>
                </a:lnTo>
                <a:lnTo>
                  <a:pt x="0" y="270078"/>
                </a:lnTo>
                <a:lnTo>
                  <a:pt x="0" y="54013"/>
                </a:lnTo>
                <a:close/>
              </a:path>
            </a:pathLst>
          </a:custGeom>
          <a:ln w="12700">
            <a:solidFill>
              <a:srgbClr val="FFFFFF"/>
            </a:solidFill>
          </a:ln>
        </p:spPr>
        <p:txBody>
          <a:bodyPr wrap="square" lIns="0" tIns="0" rIns="0" bIns="0" rtlCol="0"/>
          <a:lstStyle/>
          <a:p>
            <a:endParaRPr/>
          </a:p>
        </p:txBody>
      </p:sp>
      <p:sp>
        <p:nvSpPr>
          <p:cNvPr id="9" name="object 9"/>
          <p:cNvSpPr/>
          <p:nvPr/>
        </p:nvSpPr>
        <p:spPr>
          <a:xfrm>
            <a:off x="838580" y="3033141"/>
            <a:ext cx="10515600" cy="528320"/>
          </a:xfrm>
          <a:custGeom>
            <a:avLst/>
            <a:gdLst/>
            <a:ahLst/>
            <a:cxnLst/>
            <a:rect l="l" t="t" r="r" b="b"/>
            <a:pathLst>
              <a:path w="10515600" h="528320">
                <a:moveTo>
                  <a:pt x="0" y="0"/>
                </a:moveTo>
                <a:lnTo>
                  <a:pt x="10515600" y="0"/>
                </a:lnTo>
                <a:lnTo>
                  <a:pt x="10515600" y="527812"/>
                </a:lnTo>
                <a:lnTo>
                  <a:pt x="0" y="527812"/>
                </a:lnTo>
                <a:lnTo>
                  <a:pt x="0" y="0"/>
                </a:lnTo>
                <a:close/>
              </a:path>
            </a:pathLst>
          </a:custGeom>
          <a:ln w="12699">
            <a:solidFill>
              <a:srgbClr val="43B98D"/>
            </a:solidFill>
          </a:ln>
        </p:spPr>
        <p:txBody>
          <a:bodyPr wrap="square" lIns="0" tIns="0" rIns="0" bIns="0" rtlCol="0"/>
          <a:lstStyle/>
          <a:p>
            <a:endParaRPr/>
          </a:p>
        </p:txBody>
      </p:sp>
      <p:sp>
        <p:nvSpPr>
          <p:cNvPr id="10" name="object 10"/>
          <p:cNvSpPr/>
          <p:nvPr/>
        </p:nvSpPr>
        <p:spPr>
          <a:xfrm>
            <a:off x="1364741" y="2870454"/>
            <a:ext cx="7360920" cy="324485"/>
          </a:xfrm>
          <a:custGeom>
            <a:avLst/>
            <a:gdLst/>
            <a:ahLst/>
            <a:cxnLst/>
            <a:rect l="l" t="t" r="r" b="b"/>
            <a:pathLst>
              <a:path w="7360920" h="324485">
                <a:moveTo>
                  <a:pt x="7306818" y="0"/>
                </a:moveTo>
                <a:lnTo>
                  <a:pt x="54101" y="0"/>
                </a:lnTo>
                <a:lnTo>
                  <a:pt x="33045" y="4241"/>
                </a:lnTo>
                <a:lnTo>
                  <a:pt x="15849" y="15824"/>
                </a:lnTo>
                <a:lnTo>
                  <a:pt x="4254" y="32994"/>
                </a:lnTo>
                <a:lnTo>
                  <a:pt x="0" y="54013"/>
                </a:lnTo>
                <a:lnTo>
                  <a:pt x="0" y="270090"/>
                </a:lnTo>
                <a:lnTo>
                  <a:pt x="4254" y="291109"/>
                </a:lnTo>
                <a:lnTo>
                  <a:pt x="15849" y="308279"/>
                </a:lnTo>
                <a:lnTo>
                  <a:pt x="33045" y="319862"/>
                </a:lnTo>
                <a:lnTo>
                  <a:pt x="54101" y="324104"/>
                </a:lnTo>
                <a:lnTo>
                  <a:pt x="7306818" y="324104"/>
                </a:lnTo>
                <a:lnTo>
                  <a:pt x="7327874" y="319862"/>
                </a:lnTo>
                <a:lnTo>
                  <a:pt x="7345070" y="308279"/>
                </a:lnTo>
                <a:lnTo>
                  <a:pt x="7356665" y="291109"/>
                </a:lnTo>
                <a:lnTo>
                  <a:pt x="7360920" y="270090"/>
                </a:lnTo>
                <a:lnTo>
                  <a:pt x="7360920" y="54013"/>
                </a:lnTo>
                <a:lnTo>
                  <a:pt x="7356665" y="32994"/>
                </a:lnTo>
                <a:lnTo>
                  <a:pt x="7345070" y="15824"/>
                </a:lnTo>
                <a:lnTo>
                  <a:pt x="7327874" y="4241"/>
                </a:lnTo>
                <a:lnTo>
                  <a:pt x="7306818" y="0"/>
                </a:lnTo>
                <a:close/>
              </a:path>
            </a:pathLst>
          </a:custGeom>
          <a:solidFill>
            <a:srgbClr val="43B98D"/>
          </a:solidFill>
        </p:spPr>
        <p:txBody>
          <a:bodyPr wrap="square" lIns="0" tIns="0" rIns="0" bIns="0" rtlCol="0"/>
          <a:lstStyle/>
          <a:p>
            <a:endParaRPr/>
          </a:p>
        </p:txBody>
      </p:sp>
      <p:sp>
        <p:nvSpPr>
          <p:cNvPr id="11" name="object 11"/>
          <p:cNvSpPr/>
          <p:nvPr/>
        </p:nvSpPr>
        <p:spPr>
          <a:xfrm>
            <a:off x="1365122" y="2870838"/>
            <a:ext cx="7360920" cy="324485"/>
          </a:xfrm>
          <a:custGeom>
            <a:avLst/>
            <a:gdLst/>
            <a:ahLst/>
            <a:cxnLst/>
            <a:rect l="l" t="t" r="r" b="b"/>
            <a:pathLst>
              <a:path w="7360920" h="324485">
                <a:moveTo>
                  <a:pt x="0" y="54013"/>
                </a:moveTo>
                <a:lnTo>
                  <a:pt x="4254" y="32981"/>
                </a:lnTo>
                <a:lnTo>
                  <a:pt x="15849" y="15811"/>
                </a:lnTo>
                <a:lnTo>
                  <a:pt x="33045" y="4241"/>
                </a:lnTo>
                <a:lnTo>
                  <a:pt x="54102" y="0"/>
                </a:lnTo>
                <a:lnTo>
                  <a:pt x="7306818" y="0"/>
                </a:lnTo>
                <a:lnTo>
                  <a:pt x="7327874" y="4241"/>
                </a:lnTo>
                <a:lnTo>
                  <a:pt x="7345070" y="15811"/>
                </a:lnTo>
                <a:lnTo>
                  <a:pt x="7356665" y="32981"/>
                </a:lnTo>
                <a:lnTo>
                  <a:pt x="7360920" y="54013"/>
                </a:lnTo>
                <a:lnTo>
                  <a:pt x="7360920" y="270078"/>
                </a:lnTo>
                <a:lnTo>
                  <a:pt x="7356665" y="291109"/>
                </a:lnTo>
                <a:lnTo>
                  <a:pt x="7345070" y="308279"/>
                </a:lnTo>
                <a:lnTo>
                  <a:pt x="7327874" y="319862"/>
                </a:lnTo>
                <a:lnTo>
                  <a:pt x="7306818" y="324103"/>
                </a:lnTo>
                <a:lnTo>
                  <a:pt x="54102" y="324103"/>
                </a:lnTo>
                <a:lnTo>
                  <a:pt x="33045" y="319862"/>
                </a:lnTo>
                <a:lnTo>
                  <a:pt x="15849" y="308279"/>
                </a:lnTo>
                <a:lnTo>
                  <a:pt x="4254" y="291109"/>
                </a:lnTo>
                <a:lnTo>
                  <a:pt x="0" y="270078"/>
                </a:lnTo>
                <a:lnTo>
                  <a:pt x="0" y="54013"/>
                </a:lnTo>
                <a:close/>
              </a:path>
            </a:pathLst>
          </a:custGeom>
          <a:ln w="12700">
            <a:solidFill>
              <a:srgbClr val="FFFFFF"/>
            </a:solidFill>
          </a:ln>
        </p:spPr>
        <p:txBody>
          <a:bodyPr wrap="square" lIns="0" tIns="0" rIns="0" bIns="0" rtlCol="0"/>
          <a:lstStyle/>
          <a:p>
            <a:endParaRPr/>
          </a:p>
        </p:txBody>
      </p:sp>
      <p:sp>
        <p:nvSpPr>
          <p:cNvPr id="12" name="object 12"/>
          <p:cNvSpPr/>
          <p:nvPr/>
        </p:nvSpPr>
        <p:spPr>
          <a:xfrm>
            <a:off x="838580" y="3782186"/>
            <a:ext cx="10515600" cy="1630045"/>
          </a:xfrm>
          <a:custGeom>
            <a:avLst/>
            <a:gdLst/>
            <a:ahLst/>
            <a:cxnLst/>
            <a:rect l="l" t="t" r="r" b="b"/>
            <a:pathLst>
              <a:path w="10515600" h="1630045">
                <a:moveTo>
                  <a:pt x="0" y="0"/>
                </a:moveTo>
                <a:lnTo>
                  <a:pt x="10515600" y="0"/>
                </a:lnTo>
                <a:lnTo>
                  <a:pt x="10515600" y="1629664"/>
                </a:lnTo>
                <a:lnTo>
                  <a:pt x="0" y="1629664"/>
                </a:lnTo>
                <a:lnTo>
                  <a:pt x="0" y="0"/>
                </a:lnTo>
                <a:close/>
              </a:path>
            </a:pathLst>
          </a:custGeom>
          <a:ln w="12700">
            <a:solidFill>
              <a:srgbClr val="45B451"/>
            </a:solidFill>
          </a:ln>
        </p:spPr>
        <p:txBody>
          <a:bodyPr wrap="square" lIns="0" tIns="0" rIns="0" bIns="0" rtlCol="0"/>
          <a:lstStyle/>
          <a:p>
            <a:endParaRPr/>
          </a:p>
        </p:txBody>
      </p:sp>
      <p:sp>
        <p:nvSpPr>
          <p:cNvPr id="13" name="object 13"/>
          <p:cNvSpPr/>
          <p:nvPr/>
        </p:nvSpPr>
        <p:spPr>
          <a:xfrm>
            <a:off x="1364741" y="3620261"/>
            <a:ext cx="7360920" cy="325120"/>
          </a:xfrm>
          <a:custGeom>
            <a:avLst/>
            <a:gdLst/>
            <a:ahLst/>
            <a:cxnLst/>
            <a:rect l="l" t="t" r="r" b="b"/>
            <a:pathLst>
              <a:path w="7360920" h="325120">
                <a:moveTo>
                  <a:pt x="7306691" y="0"/>
                </a:moveTo>
                <a:lnTo>
                  <a:pt x="54229" y="0"/>
                </a:lnTo>
                <a:lnTo>
                  <a:pt x="33121" y="4254"/>
                </a:lnTo>
                <a:lnTo>
                  <a:pt x="15887" y="15862"/>
                </a:lnTo>
                <a:lnTo>
                  <a:pt x="4267" y="33083"/>
                </a:lnTo>
                <a:lnTo>
                  <a:pt x="0" y="54165"/>
                </a:lnTo>
                <a:lnTo>
                  <a:pt x="0" y="270814"/>
                </a:lnTo>
                <a:lnTo>
                  <a:pt x="4267" y="291909"/>
                </a:lnTo>
                <a:lnTo>
                  <a:pt x="15887" y="309130"/>
                </a:lnTo>
                <a:lnTo>
                  <a:pt x="33121" y="320738"/>
                </a:lnTo>
                <a:lnTo>
                  <a:pt x="54229" y="324993"/>
                </a:lnTo>
                <a:lnTo>
                  <a:pt x="7306691" y="324993"/>
                </a:lnTo>
                <a:lnTo>
                  <a:pt x="7327798" y="320738"/>
                </a:lnTo>
                <a:lnTo>
                  <a:pt x="7345032" y="309130"/>
                </a:lnTo>
                <a:lnTo>
                  <a:pt x="7356652" y="291909"/>
                </a:lnTo>
                <a:lnTo>
                  <a:pt x="7360920" y="270814"/>
                </a:lnTo>
                <a:lnTo>
                  <a:pt x="7360920" y="54165"/>
                </a:lnTo>
                <a:lnTo>
                  <a:pt x="7356652" y="33083"/>
                </a:lnTo>
                <a:lnTo>
                  <a:pt x="7345032" y="15862"/>
                </a:lnTo>
                <a:lnTo>
                  <a:pt x="7327798" y="4254"/>
                </a:lnTo>
                <a:lnTo>
                  <a:pt x="7306691" y="0"/>
                </a:lnTo>
                <a:close/>
              </a:path>
            </a:pathLst>
          </a:custGeom>
          <a:solidFill>
            <a:srgbClr val="008852"/>
          </a:solidFill>
        </p:spPr>
        <p:txBody>
          <a:bodyPr wrap="square" lIns="0" tIns="0" rIns="0" bIns="0" rtlCol="0"/>
          <a:lstStyle/>
          <a:p>
            <a:endParaRPr/>
          </a:p>
        </p:txBody>
      </p:sp>
      <p:sp>
        <p:nvSpPr>
          <p:cNvPr id="14" name="object 14"/>
          <p:cNvSpPr/>
          <p:nvPr/>
        </p:nvSpPr>
        <p:spPr>
          <a:xfrm>
            <a:off x="1365122" y="3620641"/>
            <a:ext cx="7360920" cy="325120"/>
          </a:xfrm>
          <a:custGeom>
            <a:avLst/>
            <a:gdLst/>
            <a:ahLst/>
            <a:cxnLst/>
            <a:rect l="l" t="t" r="r" b="b"/>
            <a:pathLst>
              <a:path w="7360920" h="325120">
                <a:moveTo>
                  <a:pt x="0" y="54165"/>
                </a:moveTo>
                <a:lnTo>
                  <a:pt x="4267" y="33083"/>
                </a:lnTo>
                <a:lnTo>
                  <a:pt x="15887" y="15862"/>
                </a:lnTo>
                <a:lnTo>
                  <a:pt x="33121" y="4254"/>
                </a:lnTo>
                <a:lnTo>
                  <a:pt x="54228" y="0"/>
                </a:lnTo>
                <a:lnTo>
                  <a:pt x="7306691" y="0"/>
                </a:lnTo>
                <a:lnTo>
                  <a:pt x="7327798" y="4254"/>
                </a:lnTo>
                <a:lnTo>
                  <a:pt x="7345032" y="15862"/>
                </a:lnTo>
                <a:lnTo>
                  <a:pt x="7356652" y="33083"/>
                </a:lnTo>
                <a:lnTo>
                  <a:pt x="7360920" y="54165"/>
                </a:lnTo>
                <a:lnTo>
                  <a:pt x="7360920" y="270814"/>
                </a:lnTo>
                <a:lnTo>
                  <a:pt x="7356652" y="291909"/>
                </a:lnTo>
                <a:lnTo>
                  <a:pt x="7345032" y="309130"/>
                </a:lnTo>
                <a:lnTo>
                  <a:pt x="7327798" y="320738"/>
                </a:lnTo>
                <a:lnTo>
                  <a:pt x="7306691" y="324992"/>
                </a:lnTo>
                <a:lnTo>
                  <a:pt x="54228" y="324992"/>
                </a:lnTo>
                <a:lnTo>
                  <a:pt x="33121" y="320738"/>
                </a:lnTo>
                <a:lnTo>
                  <a:pt x="15887" y="309130"/>
                </a:lnTo>
                <a:lnTo>
                  <a:pt x="4267" y="291909"/>
                </a:lnTo>
                <a:lnTo>
                  <a:pt x="0" y="270814"/>
                </a:lnTo>
                <a:lnTo>
                  <a:pt x="0" y="54165"/>
                </a:lnTo>
                <a:close/>
              </a:path>
            </a:pathLst>
          </a:custGeom>
          <a:ln w="12700">
            <a:solidFill>
              <a:srgbClr val="FFFFFF"/>
            </a:solidFill>
          </a:ln>
        </p:spPr>
        <p:txBody>
          <a:bodyPr wrap="square" lIns="0" tIns="0" rIns="0" bIns="0" rtlCol="0"/>
          <a:lstStyle/>
          <a:p>
            <a:endParaRPr/>
          </a:p>
        </p:txBody>
      </p:sp>
      <p:sp>
        <p:nvSpPr>
          <p:cNvPr id="15" name="object 15"/>
          <p:cNvSpPr/>
          <p:nvPr/>
        </p:nvSpPr>
        <p:spPr>
          <a:xfrm>
            <a:off x="838580" y="5633084"/>
            <a:ext cx="10515600" cy="952500"/>
          </a:xfrm>
          <a:custGeom>
            <a:avLst/>
            <a:gdLst/>
            <a:ahLst/>
            <a:cxnLst/>
            <a:rect l="l" t="t" r="r" b="b"/>
            <a:pathLst>
              <a:path w="10515600" h="952500">
                <a:moveTo>
                  <a:pt x="0" y="0"/>
                </a:moveTo>
                <a:lnTo>
                  <a:pt x="10515600" y="0"/>
                </a:lnTo>
                <a:lnTo>
                  <a:pt x="10515600" y="952499"/>
                </a:lnTo>
                <a:lnTo>
                  <a:pt x="0" y="952499"/>
                </a:lnTo>
                <a:lnTo>
                  <a:pt x="0" y="0"/>
                </a:lnTo>
                <a:close/>
              </a:path>
            </a:pathLst>
          </a:custGeom>
          <a:ln w="12700">
            <a:solidFill>
              <a:srgbClr val="6EAC46"/>
            </a:solidFill>
          </a:ln>
        </p:spPr>
        <p:txBody>
          <a:bodyPr wrap="square" lIns="0" tIns="0" rIns="0" bIns="0" rtlCol="0"/>
          <a:lstStyle/>
          <a:p>
            <a:endParaRPr/>
          </a:p>
        </p:txBody>
      </p:sp>
      <p:sp>
        <p:nvSpPr>
          <p:cNvPr id="16" name="object 16"/>
          <p:cNvSpPr/>
          <p:nvPr/>
        </p:nvSpPr>
        <p:spPr>
          <a:xfrm>
            <a:off x="1364741" y="5471159"/>
            <a:ext cx="7360920" cy="324485"/>
          </a:xfrm>
          <a:custGeom>
            <a:avLst/>
            <a:gdLst/>
            <a:ahLst/>
            <a:cxnLst/>
            <a:rect l="l" t="t" r="r" b="b"/>
            <a:pathLst>
              <a:path w="7360920" h="324485">
                <a:moveTo>
                  <a:pt x="7306818" y="0"/>
                </a:moveTo>
                <a:lnTo>
                  <a:pt x="54101" y="0"/>
                </a:lnTo>
                <a:lnTo>
                  <a:pt x="33045" y="4241"/>
                </a:lnTo>
                <a:lnTo>
                  <a:pt x="15849" y="15824"/>
                </a:lnTo>
                <a:lnTo>
                  <a:pt x="4254" y="32994"/>
                </a:lnTo>
                <a:lnTo>
                  <a:pt x="0" y="54013"/>
                </a:lnTo>
                <a:lnTo>
                  <a:pt x="0" y="270090"/>
                </a:lnTo>
                <a:lnTo>
                  <a:pt x="4254" y="291109"/>
                </a:lnTo>
                <a:lnTo>
                  <a:pt x="15849" y="308279"/>
                </a:lnTo>
                <a:lnTo>
                  <a:pt x="33045" y="319862"/>
                </a:lnTo>
                <a:lnTo>
                  <a:pt x="54101" y="324103"/>
                </a:lnTo>
                <a:lnTo>
                  <a:pt x="7306818" y="324103"/>
                </a:lnTo>
                <a:lnTo>
                  <a:pt x="7327874" y="319862"/>
                </a:lnTo>
                <a:lnTo>
                  <a:pt x="7345070" y="308279"/>
                </a:lnTo>
                <a:lnTo>
                  <a:pt x="7356665" y="291109"/>
                </a:lnTo>
                <a:lnTo>
                  <a:pt x="7360920" y="270090"/>
                </a:lnTo>
                <a:lnTo>
                  <a:pt x="7360920" y="54013"/>
                </a:lnTo>
                <a:lnTo>
                  <a:pt x="7356665" y="32994"/>
                </a:lnTo>
                <a:lnTo>
                  <a:pt x="7345070" y="15824"/>
                </a:lnTo>
                <a:lnTo>
                  <a:pt x="7327874" y="4241"/>
                </a:lnTo>
                <a:lnTo>
                  <a:pt x="7306818" y="0"/>
                </a:lnTo>
                <a:close/>
              </a:path>
            </a:pathLst>
          </a:custGeom>
          <a:solidFill>
            <a:srgbClr val="46C34F"/>
          </a:solidFill>
        </p:spPr>
        <p:txBody>
          <a:bodyPr wrap="square" lIns="0" tIns="0" rIns="0" bIns="0" rtlCol="0"/>
          <a:lstStyle/>
          <a:p>
            <a:endParaRPr/>
          </a:p>
        </p:txBody>
      </p:sp>
      <p:sp>
        <p:nvSpPr>
          <p:cNvPr id="17" name="object 17"/>
          <p:cNvSpPr/>
          <p:nvPr/>
        </p:nvSpPr>
        <p:spPr>
          <a:xfrm>
            <a:off x="1365122" y="5471544"/>
            <a:ext cx="7360920" cy="324485"/>
          </a:xfrm>
          <a:custGeom>
            <a:avLst/>
            <a:gdLst/>
            <a:ahLst/>
            <a:cxnLst/>
            <a:rect l="l" t="t" r="r" b="b"/>
            <a:pathLst>
              <a:path w="7360920" h="324485">
                <a:moveTo>
                  <a:pt x="0" y="54013"/>
                </a:moveTo>
                <a:lnTo>
                  <a:pt x="4254" y="32981"/>
                </a:lnTo>
                <a:lnTo>
                  <a:pt x="15849" y="15811"/>
                </a:lnTo>
                <a:lnTo>
                  <a:pt x="33045" y="4241"/>
                </a:lnTo>
                <a:lnTo>
                  <a:pt x="54102" y="0"/>
                </a:lnTo>
                <a:lnTo>
                  <a:pt x="7306818" y="0"/>
                </a:lnTo>
                <a:lnTo>
                  <a:pt x="7327874" y="4241"/>
                </a:lnTo>
                <a:lnTo>
                  <a:pt x="7345070" y="15811"/>
                </a:lnTo>
                <a:lnTo>
                  <a:pt x="7356665" y="32981"/>
                </a:lnTo>
                <a:lnTo>
                  <a:pt x="7360920" y="54013"/>
                </a:lnTo>
                <a:lnTo>
                  <a:pt x="7360920" y="270078"/>
                </a:lnTo>
                <a:lnTo>
                  <a:pt x="7356665" y="291109"/>
                </a:lnTo>
                <a:lnTo>
                  <a:pt x="7345070" y="308279"/>
                </a:lnTo>
                <a:lnTo>
                  <a:pt x="7327874" y="319849"/>
                </a:lnTo>
                <a:lnTo>
                  <a:pt x="7306818" y="324104"/>
                </a:lnTo>
                <a:lnTo>
                  <a:pt x="54102" y="324104"/>
                </a:lnTo>
                <a:lnTo>
                  <a:pt x="33045" y="319849"/>
                </a:lnTo>
                <a:lnTo>
                  <a:pt x="15849" y="308279"/>
                </a:lnTo>
                <a:lnTo>
                  <a:pt x="4254" y="291109"/>
                </a:lnTo>
                <a:lnTo>
                  <a:pt x="0" y="270078"/>
                </a:lnTo>
                <a:lnTo>
                  <a:pt x="0" y="54013"/>
                </a:lnTo>
                <a:close/>
              </a:path>
            </a:pathLst>
          </a:custGeom>
          <a:ln w="12700">
            <a:solidFill>
              <a:srgbClr val="FFFFFF"/>
            </a:solidFill>
          </a:ln>
        </p:spPr>
        <p:txBody>
          <a:bodyPr wrap="square" lIns="0" tIns="0" rIns="0" bIns="0" rtlCol="0"/>
          <a:lstStyle/>
          <a:p>
            <a:endParaRPr/>
          </a:p>
        </p:txBody>
      </p:sp>
      <p:sp>
        <p:nvSpPr>
          <p:cNvPr id="18" name="object 18"/>
          <p:cNvSpPr txBox="1"/>
          <p:nvPr/>
        </p:nvSpPr>
        <p:spPr>
          <a:xfrm>
            <a:off x="1641119" y="921627"/>
            <a:ext cx="8589645" cy="5508625"/>
          </a:xfrm>
          <a:prstGeom prst="rect">
            <a:avLst/>
          </a:prstGeom>
        </p:spPr>
        <p:txBody>
          <a:bodyPr vert="horz" wrap="square" lIns="0" tIns="12065" rIns="0" bIns="0" rtlCol="0">
            <a:spAutoFit/>
          </a:bodyPr>
          <a:lstStyle/>
          <a:p>
            <a:pPr marL="15875">
              <a:lnSpc>
                <a:spcPct val="100000"/>
              </a:lnSpc>
              <a:spcBef>
                <a:spcPts val="95"/>
              </a:spcBef>
            </a:pPr>
            <a:r>
              <a:rPr sz="2000" spc="-10" dirty="0">
                <a:solidFill>
                  <a:srgbClr val="FFFFFF"/>
                </a:solidFill>
                <a:latin typeface="Calibri"/>
                <a:cs typeface="Calibri"/>
              </a:rPr>
              <a:t>REDCap</a:t>
            </a:r>
            <a:r>
              <a:rPr sz="2000" spc="-25" dirty="0">
                <a:solidFill>
                  <a:srgbClr val="FFFFFF"/>
                </a:solidFill>
                <a:latin typeface="Calibri"/>
                <a:cs typeface="Calibri"/>
              </a:rPr>
              <a:t> </a:t>
            </a:r>
            <a:r>
              <a:rPr sz="2000" spc="-20" dirty="0">
                <a:solidFill>
                  <a:srgbClr val="FFFFFF"/>
                </a:solidFill>
                <a:latin typeface="Calibri"/>
                <a:cs typeface="Calibri"/>
              </a:rPr>
              <a:t>Software</a:t>
            </a:r>
            <a:endParaRPr sz="2000">
              <a:latin typeface="Calibri"/>
              <a:cs typeface="Calibri"/>
            </a:endParaRPr>
          </a:p>
          <a:p>
            <a:pPr marL="127635" marR="5080" indent="-115570">
              <a:lnSpc>
                <a:spcPts val="1500"/>
              </a:lnSpc>
              <a:spcBef>
                <a:spcPts val="1255"/>
              </a:spcBef>
              <a:buChar char="•"/>
              <a:tabLst>
                <a:tab pos="128270" algn="l"/>
              </a:tabLst>
            </a:pPr>
            <a:r>
              <a:rPr sz="1400" spc="-20" dirty="0">
                <a:latin typeface="Calibri"/>
                <a:cs typeface="Calibri"/>
              </a:rPr>
              <a:t>Secure </a:t>
            </a:r>
            <a:r>
              <a:rPr sz="1400" spc="-15" dirty="0">
                <a:latin typeface="Calibri"/>
                <a:cs typeface="Calibri"/>
              </a:rPr>
              <a:t>web application that </a:t>
            </a:r>
            <a:r>
              <a:rPr sz="1400" spc="-10" dirty="0">
                <a:latin typeface="Calibri"/>
                <a:cs typeface="Calibri"/>
              </a:rPr>
              <a:t>can be used </a:t>
            </a:r>
            <a:r>
              <a:rPr sz="1400" spc="-15" dirty="0">
                <a:latin typeface="Calibri"/>
                <a:cs typeface="Calibri"/>
              </a:rPr>
              <a:t>to </a:t>
            </a:r>
            <a:r>
              <a:rPr sz="1400" spc="-10" dirty="0">
                <a:latin typeface="Calibri"/>
                <a:cs typeface="Calibri"/>
              </a:rPr>
              <a:t>collect virtually </a:t>
            </a:r>
            <a:r>
              <a:rPr sz="1400" spc="-20" dirty="0">
                <a:latin typeface="Calibri"/>
                <a:cs typeface="Calibri"/>
              </a:rPr>
              <a:t>any </a:t>
            </a:r>
            <a:r>
              <a:rPr sz="1400" spc="-10" dirty="0">
                <a:latin typeface="Calibri"/>
                <a:cs typeface="Calibri"/>
              </a:rPr>
              <a:t>type of </a:t>
            </a:r>
            <a:r>
              <a:rPr sz="1400" spc="-20" dirty="0">
                <a:latin typeface="Calibri"/>
                <a:cs typeface="Calibri"/>
              </a:rPr>
              <a:t>data, </a:t>
            </a:r>
            <a:r>
              <a:rPr sz="1400" spc="-10" dirty="0">
                <a:latin typeface="Calibri"/>
                <a:cs typeface="Calibri"/>
              </a:rPr>
              <a:t>including compliance with 21 CFR </a:t>
            </a:r>
            <a:r>
              <a:rPr sz="1400" spc="-20" dirty="0">
                <a:latin typeface="Calibri"/>
                <a:cs typeface="Calibri"/>
              </a:rPr>
              <a:t>Part </a:t>
            </a:r>
            <a:r>
              <a:rPr sz="1400" spc="-15" dirty="0">
                <a:latin typeface="Calibri"/>
                <a:cs typeface="Calibri"/>
              </a:rPr>
              <a:t>11,  </a:t>
            </a:r>
            <a:r>
              <a:rPr sz="1400" spc="-10" dirty="0">
                <a:latin typeface="Calibri"/>
                <a:cs typeface="Calibri"/>
              </a:rPr>
              <a:t>FISMA, </a:t>
            </a:r>
            <a:r>
              <a:rPr sz="1400" spc="-35" dirty="0">
                <a:latin typeface="Calibri"/>
                <a:cs typeface="Calibri"/>
              </a:rPr>
              <a:t>HIPAA, </a:t>
            </a:r>
            <a:r>
              <a:rPr sz="1400" spc="-10" dirty="0">
                <a:latin typeface="Calibri"/>
                <a:cs typeface="Calibri"/>
              </a:rPr>
              <a:t>and</a:t>
            </a:r>
            <a:r>
              <a:rPr sz="1400" spc="-5" dirty="0">
                <a:latin typeface="Calibri"/>
                <a:cs typeface="Calibri"/>
              </a:rPr>
              <a:t> </a:t>
            </a:r>
            <a:r>
              <a:rPr sz="1400" spc="-15" dirty="0">
                <a:latin typeface="Calibri"/>
                <a:cs typeface="Calibri"/>
              </a:rPr>
              <a:t>GDPR</a:t>
            </a:r>
            <a:endParaRPr sz="1400">
              <a:latin typeface="Calibri"/>
              <a:cs typeface="Calibri"/>
            </a:endParaRPr>
          </a:p>
          <a:p>
            <a:pPr marL="15875">
              <a:lnSpc>
                <a:spcPct val="100000"/>
              </a:lnSpc>
              <a:spcBef>
                <a:spcPts val="745"/>
              </a:spcBef>
            </a:pPr>
            <a:r>
              <a:rPr sz="2000" spc="-25" dirty="0">
                <a:solidFill>
                  <a:srgbClr val="FFFFFF"/>
                </a:solidFill>
                <a:latin typeface="Calibri"/>
                <a:cs typeface="Calibri"/>
              </a:rPr>
              <a:t>Data</a:t>
            </a:r>
            <a:r>
              <a:rPr sz="2000" spc="-45" dirty="0">
                <a:solidFill>
                  <a:srgbClr val="FFFFFF"/>
                </a:solidFill>
                <a:latin typeface="Calibri"/>
                <a:cs typeface="Calibri"/>
              </a:rPr>
              <a:t> </a:t>
            </a:r>
            <a:r>
              <a:rPr sz="2000" spc="-25" dirty="0">
                <a:solidFill>
                  <a:srgbClr val="FFFFFF"/>
                </a:solidFill>
                <a:latin typeface="Calibri"/>
                <a:cs typeface="Calibri"/>
              </a:rPr>
              <a:t>Storage</a:t>
            </a:r>
            <a:endParaRPr sz="2000">
              <a:latin typeface="Calibri"/>
              <a:cs typeface="Calibri"/>
            </a:endParaRPr>
          </a:p>
          <a:p>
            <a:pPr marL="127000" marR="350520" indent="-114935">
              <a:lnSpc>
                <a:spcPts val="1500"/>
              </a:lnSpc>
              <a:spcBef>
                <a:spcPts val="860"/>
              </a:spcBef>
              <a:buChar char="•"/>
              <a:tabLst>
                <a:tab pos="128270" algn="l"/>
              </a:tabLst>
            </a:pPr>
            <a:r>
              <a:rPr sz="1400" spc="-30" dirty="0">
                <a:latin typeface="Calibri"/>
                <a:cs typeface="Calibri"/>
              </a:rPr>
              <a:t>At </a:t>
            </a:r>
            <a:r>
              <a:rPr sz="1400" spc="-20" dirty="0">
                <a:latin typeface="Calibri"/>
                <a:cs typeface="Calibri"/>
              </a:rPr>
              <a:t>WVU, </a:t>
            </a:r>
            <a:r>
              <a:rPr sz="1400" spc="-10" dirty="0">
                <a:latin typeface="Calibri"/>
                <a:cs typeface="Calibri"/>
              </a:rPr>
              <a:t>REDCap </a:t>
            </a:r>
            <a:r>
              <a:rPr sz="1400" spc="-20" dirty="0">
                <a:latin typeface="Calibri"/>
                <a:cs typeface="Calibri"/>
              </a:rPr>
              <a:t>data </a:t>
            </a:r>
            <a:r>
              <a:rPr sz="1400" spc="-10" dirty="0">
                <a:latin typeface="Calibri"/>
                <a:cs typeface="Calibri"/>
              </a:rPr>
              <a:t>is </a:t>
            </a:r>
            <a:r>
              <a:rPr sz="1400" spc="-20" dirty="0">
                <a:latin typeface="Calibri"/>
                <a:cs typeface="Calibri"/>
              </a:rPr>
              <a:t>securely </a:t>
            </a:r>
            <a:r>
              <a:rPr sz="1400" spc="-35" dirty="0">
                <a:latin typeface="Calibri"/>
                <a:cs typeface="Calibri"/>
              </a:rPr>
              <a:t>kept </a:t>
            </a:r>
            <a:r>
              <a:rPr sz="1400" spc="-10" dirty="0">
                <a:latin typeface="Calibri"/>
                <a:cs typeface="Calibri"/>
              </a:rPr>
              <a:t>on Biomedical </a:t>
            </a:r>
            <a:r>
              <a:rPr sz="1400" spc="-20" dirty="0">
                <a:latin typeface="Calibri"/>
                <a:cs typeface="Calibri"/>
              </a:rPr>
              <a:t>Informatics servers </a:t>
            </a:r>
            <a:r>
              <a:rPr sz="1400" spc="-10" dirty="0">
                <a:latin typeface="Calibri"/>
                <a:cs typeface="Calibri"/>
              </a:rPr>
              <a:t>in the </a:t>
            </a:r>
            <a:r>
              <a:rPr sz="1400" spc="-20" dirty="0">
                <a:latin typeface="Calibri"/>
                <a:cs typeface="Calibri"/>
              </a:rPr>
              <a:t>secure data center </a:t>
            </a:r>
            <a:r>
              <a:rPr sz="1400" spc="-10" dirty="0">
                <a:latin typeface="Calibri"/>
                <a:cs typeface="Calibri"/>
              </a:rPr>
              <a:t>run </a:t>
            </a:r>
            <a:r>
              <a:rPr sz="1400" spc="-15" dirty="0">
                <a:latin typeface="Calibri"/>
                <a:cs typeface="Calibri"/>
              </a:rPr>
              <a:t>by </a:t>
            </a:r>
            <a:r>
              <a:rPr sz="1400" spc="-10" dirty="0">
                <a:latin typeface="Calibri"/>
                <a:cs typeface="Calibri"/>
              </a:rPr>
              <a:t>the </a:t>
            </a:r>
            <a:r>
              <a:rPr sz="1400" spc="-40" dirty="0">
                <a:latin typeface="Calibri"/>
                <a:cs typeface="Calibri"/>
              </a:rPr>
              <a:t>West  </a:t>
            </a:r>
            <a:r>
              <a:rPr sz="1400" spc="-15" dirty="0">
                <a:latin typeface="Calibri"/>
                <a:cs typeface="Calibri"/>
              </a:rPr>
              <a:t>Virginia Clinical </a:t>
            </a:r>
            <a:r>
              <a:rPr sz="1400" spc="-10" dirty="0">
                <a:latin typeface="Calibri"/>
                <a:cs typeface="Calibri"/>
              </a:rPr>
              <a:t>and </a:t>
            </a:r>
            <a:r>
              <a:rPr sz="1400" spc="-25" dirty="0">
                <a:latin typeface="Calibri"/>
                <a:cs typeface="Calibri"/>
              </a:rPr>
              <a:t>Translational </a:t>
            </a:r>
            <a:r>
              <a:rPr sz="1400" spc="-10" dirty="0">
                <a:latin typeface="Calibri"/>
                <a:cs typeface="Calibri"/>
              </a:rPr>
              <a:t>Science </a:t>
            </a:r>
            <a:r>
              <a:rPr sz="1400" spc="-15" dirty="0">
                <a:latin typeface="Calibri"/>
                <a:cs typeface="Calibri"/>
              </a:rPr>
              <a:t>Institute</a:t>
            </a:r>
            <a:r>
              <a:rPr sz="1400" spc="170" dirty="0">
                <a:latin typeface="Calibri"/>
                <a:cs typeface="Calibri"/>
              </a:rPr>
              <a:t> </a:t>
            </a:r>
            <a:r>
              <a:rPr sz="1400" spc="-10" dirty="0">
                <a:latin typeface="Calibri"/>
                <a:cs typeface="Calibri"/>
              </a:rPr>
              <a:t>(WVCTSI)</a:t>
            </a:r>
            <a:endParaRPr sz="1400">
              <a:latin typeface="Calibri"/>
              <a:cs typeface="Calibri"/>
            </a:endParaRPr>
          </a:p>
          <a:p>
            <a:pPr marL="15875">
              <a:lnSpc>
                <a:spcPct val="100000"/>
              </a:lnSpc>
              <a:spcBef>
                <a:spcPts val="1145"/>
              </a:spcBef>
            </a:pPr>
            <a:r>
              <a:rPr sz="2000" spc="-25" dirty="0">
                <a:solidFill>
                  <a:srgbClr val="FFFFFF"/>
                </a:solidFill>
                <a:latin typeface="Calibri"/>
                <a:cs typeface="Calibri"/>
              </a:rPr>
              <a:t>Data</a:t>
            </a:r>
            <a:r>
              <a:rPr sz="2000" spc="-40" dirty="0">
                <a:solidFill>
                  <a:srgbClr val="FFFFFF"/>
                </a:solidFill>
                <a:latin typeface="Calibri"/>
                <a:cs typeface="Calibri"/>
              </a:rPr>
              <a:t> </a:t>
            </a:r>
            <a:r>
              <a:rPr sz="2000" spc="-20" dirty="0">
                <a:solidFill>
                  <a:srgbClr val="FFFFFF"/>
                </a:solidFill>
                <a:latin typeface="Calibri"/>
                <a:cs typeface="Calibri"/>
              </a:rPr>
              <a:t>Agreements</a:t>
            </a:r>
            <a:endParaRPr sz="2000">
              <a:latin typeface="Calibri"/>
              <a:cs typeface="Calibri"/>
            </a:endParaRPr>
          </a:p>
          <a:p>
            <a:pPr marL="127635" indent="-115570">
              <a:lnSpc>
                <a:spcPct val="100000"/>
              </a:lnSpc>
              <a:spcBef>
                <a:spcPts val="635"/>
              </a:spcBef>
              <a:buChar char="•"/>
              <a:tabLst>
                <a:tab pos="128270" algn="l"/>
              </a:tabLst>
            </a:pPr>
            <a:r>
              <a:rPr sz="1400" spc="-10" dirty="0">
                <a:latin typeface="Calibri"/>
                <a:cs typeface="Calibri"/>
              </a:rPr>
              <a:t>Business </a:t>
            </a:r>
            <a:r>
              <a:rPr sz="1400" spc="-15" dirty="0">
                <a:latin typeface="Calibri"/>
                <a:cs typeface="Calibri"/>
              </a:rPr>
              <a:t>Associate </a:t>
            </a:r>
            <a:r>
              <a:rPr sz="1400" spc="-20" dirty="0">
                <a:latin typeface="Calibri"/>
                <a:cs typeface="Calibri"/>
              </a:rPr>
              <a:t>Agreements </a:t>
            </a:r>
            <a:r>
              <a:rPr sz="1400" spc="-10" dirty="0">
                <a:latin typeface="Calibri"/>
                <a:cs typeface="Calibri"/>
              </a:rPr>
              <a:t>will be put in place with each health</a:t>
            </a:r>
            <a:r>
              <a:rPr sz="1400" spc="254" dirty="0">
                <a:latin typeface="Calibri"/>
                <a:cs typeface="Calibri"/>
              </a:rPr>
              <a:t> </a:t>
            </a:r>
            <a:r>
              <a:rPr sz="1400" spc="-30" dirty="0">
                <a:latin typeface="Calibri"/>
                <a:cs typeface="Calibri"/>
              </a:rPr>
              <a:t>system</a:t>
            </a:r>
            <a:endParaRPr sz="1400">
              <a:latin typeface="Calibri"/>
              <a:cs typeface="Calibri"/>
            </a:endParaRPr>
          </a:p>
          <a:p>
            <a:pPr marL="15875">
              <a:lnSpc>
                <a:spcPct val="100000"/>
              </a:lnSpc>
              <a:spcBef>
                <a:spcPts val="1165"/>
              </a:spcBef>
            </a:pPr>
            <a:r>
              <a:rPr sz="2000" spc="-10" dirty="0">
                <a:solidFill>
                  <a:srgbClr val="FFFFFF"/>
                </a:solidFill>
                <a:latin typeface="Calibri"/>
                <a:cs typeface="Calibri"/>
              </a:rPr>
              <a:t>REDCap User </a:t>
            </a:r>
            <a:r>
              <a:rPr sz="2000" spc="-15" dirty="0">
                <a:solidFill>
                  <a:srgbClr val="FFFFFF"/>
                </a:solidFill>
                <a:latin typeface="Calibri"/>
                <a:cs typeface="Calibri"/>
              </a:rPr>
              <a:t>Privileges</a:t>
            </a:r>
            <a:endParaRPr sz="2000">
              <a:latin typeface="Calibri"/>
              <a:cs typeface="Calibri"/>
            </a:endParaRPr>
          </a:p>
          <a:p>
            <a:pPr marL="127635" indent="-115570">
              <a:lnSpc>
                <a:spcPct val="100000"/>
              </a:lnSpc>
              <a:spcBef>
                <a:spcPts val="635"/>
              </a:spcBef>
              <a:buChar char="•"/>
              <a:tabLst>
                <a:tab pos="128270" algn="l"/>
              </a:tabLst>
            </a:pPr>
            <a:r>
              <a:rPr sz="1400" spc="-20" dirty="0">
                <a:latin typeface="Calibri"/>
                <a:cs typeface="Calibri"/>
              </a:rPr>
              <a:t>Each </a:t>
            </a:r>
            <a:r>
              <a:rPr sz="1400" spc="-10" dirty="0">
                <a:latin typeface="Calibri"/>
                <a:cs typeface="Calibri"/>
              </a:rPr>
              <a:t>user has their own </a:t>
            </a:r>
            <a:r>
              <a:rPr sz="1400" spc="-20" dirty="0">
                <a:latin typeface="Calibri"/>
                <a:cs typeface="Calibri"/>
              </a:rPr>
              <a:t>account </a:t>
            </a:r>
            <a:r>
              <a:rPr sz="1400" spc="-10" dirty="0">
                <a:latin typeface="Calibri"/>
                <a:cs typeface="Calibri"/>
              </a:rPr>
              <a:t>and Duo </a:t>
            </a:r>
            <a:r>
              <a:rPr sz="1400" spc="-20" dirty="0">
                <a:latin typeface="Calibri"/>
                <a:cs typeface="Calibri"/>
              </a:rPr>
              <a:t>(two-factor</a:t>
            </a:r>
            <a:r>
              <a:rPr sz="1400" spc="140" dirty="0">
                <a:latin typeface="Calibri"/>
                <a:cs typeface="Calibri"/>
              </a:rPr>
              <a:t> </a:t>
            </a:r>
            <a:r>
              <a:rPr sz="1400" spc="-15" dirty="0">
                <a:latin typeface="Calibri"/>
                <a:cs typeface="Calibri"/>
              </a:rPr>
              <a:t>authentication)</a:t>
            </a:r>
            <a:endParaRPr sz="1400">
              <a:latin typeface="Calibri"/>
              <a:cs typeface="Calibri"/>
            </a:endParaRPr>
          </a:p>
          <a:p>
            <a:pPr marL="127635" indent="-115570">
              <a:lnSpc>
                <a:spcPct val="100000"/>
              </a:lnSpc>
              <a:spcBef>
                <a:spcPts val="100"/>
              </a:spcBef>
              <a:buChar char="•"/>
              <a:tabLst>
                <a:tab pos="128270" algn="l"/>
              </a:tabLst>
            </a:pPr>
            <a:r>
              <a:rPr sz="1400" spc="-15" dirty="0">
                <a:latin typeface="Calibri"/>
                <a:cs typeface="Calibri"/>
              </a:rPr>
              <a:t>Each </a:t>
            </a:r>
            <a:r>
              <a:rPr sz="1400" spc="-20" dirty="0">
                <a:latin typeface="Calibri"/>
                <a:cs typeface="Calibri"/>
              </a:rPr>
              <a:t>user’s account </a:t>
            </a:r>
            <a:r>
              <a:rPr sz="1400" spc="-10" dirty="0">
                <a:latin typeface="Calibri"/>
                <a:cs typeface="Calibri"/>
              </a:rPr>
              <a:t>will only </a:t>
            </a:r>
            <a:r>
              <a:rPr sz="1400" spc="-25" dirty="0">
                <a:latin typeface="Calibri"/>
                <a:cs typeface="Calibri"/>
              </a:rPr>
              <a:t>have </a:t>
            </a:r>
            <a:r>
              <a:rPr sz="1400" spc="-10" dirty="0">
                <a:latin typeface="Calibri"/>
                <a:cs typeface="Calibri"/>
              </a:rPr>
              <a:t>access </a:t>
            </a:r>
            <a:r>
              <a:rPr sz="1400" spc="-15" dirty="0">
                <a:latin typeface="Calibri"/>
                <a:cs typeface="Calibri"/>
              </a:rPr>
              <a:t>to </a:t>
            </a:r>
            <a:r>
              <a:rPr sz="1400" spc="-20" dirty="0">
                <a:latin typeface="Calibri"/>
                <a:cs typeface="Calibri"/>
              </a:rPr>
              <a:t>projects </a:t>
            </a:r>
            <a:r>
              <a:rPr sz="1400" spc="-15" dirty="0">
                <a:latin typeface="Calibri"/>
                <a:cs typeface="Calibri"/>
              </a:rPr>
              <a:t>they </a:t>
            </a:r>
            <a:r>
              <a:rPr sz="1400" spc="-25" dirty="0">
                <a:latin typeface="Calibri"/>
                <a:cs typeface="Calibri"/>
              </a:rPr>
              <a:t>have </a:t>
            </a:r>
            <a:r>
              <a:rPr sz="1400" spc="-10" dirty="0">
                <a:latin typeface="Calibri"/>
                <a:cs typeface="Calibri"/>
              </a:rPr>
              <a:t>been </a:t>
            </a:r>
            <a:r>
              <a:rPr sz="1400" spc="-25" dirty="0">
                <a:latin typeface="Calibri"/>
                <a:cs typeface="Calibri"/>
              </a:rPr>
              <a:t>granted</a:t>
            </a:r>
            <a:r>
              <a:rPr sz="1400" spc="-20" dirty="0">
                <a:latin typeface="Calibri"/>
                <a:cs typeface="Calibri"/>
              </a:rPr>
              <a:t> </a:t>
            </a:r>
            <a:r>
              <a:rPr sz="1400" spc="-10" dirty="0">
                <a:latin typeface="Calibri"/>
                <a:cs typeface="Calibri"/>
              </a:rPr>
              <a:t>access</a:t>
            </a:r>
            <a:endParaRPr sz="1400">
              <a:latin typeface="Calibri"/>
              <a:cs typeface="Calibri"/>
            </a:endParaRPr>
          </a:p>
          <a:p>
            <a:pPr marL="127635" marR="408940" indent="-115570">
              <a:lnSpc>
                <a:spcPts val="1500"/>
              </a:lnSpc>
              <a:spcBef>
                <a:spcPts val="320"/>
              </a:spcBef>
              <a:buChar char="•"/>
              <a:tabLst>
                <a:tab pos="128270" algn="l"/>
              </a:tabLst>
            </a:pPr>
            <a:r>
              <a:rPr sz="1400" spc="-10" dirty="0">
                <a:latin typeface="Calibri"/>
                <a:cs typeface="Calibri"/>
              </a:rPr>
              <a:t>Within </a:t>
            </a:r>
            <a:r>
              <a:rPr sz="1400" spc="-5" dirty="0">
                <a:latin typeface="Calibri"/>
                <a:cs typeface="Calibri"/>
              </a:rPr>
              <a:t>a </a:t>
            </a:r>
            <a:r>
              <a:rPr sz="1400" spc="-20" dirty="0">
                <a:latin typeface="Calibri"/>
                <a:cs typeface="Calibri"/>
              </a:rPr>
              <a:t>project, </a:t>
            </a:r>
            <a:r>
              <a:rPr sz="1400" spc="-10" dirty="0">
                <a:latin typeface="Calibri"/>
                <a:cs typeface="Calibri"/>
              </a:rPr>
              <a:t>the user will </a:t>
            </a:r>
            <a:r>
              <a:rPr sz="1400" spc="-25" dirty="0">
                <a:latin typeface="Calibri"/>
                <a:cs typeface="Calibri"/>
              </a:rPr>
              <a:t>have </a:t>
            </a:r>
            <a:r>
              <a:rPr sz="1400" spc="-10" dirty="0">
                <a:latin typeface="Calibri"/>
                <a:cs typeface="Calibri"/>
              </a:rPr>
              <a:t>specified user </a:t>
            </a:r>
            <a:r>
              <a:rPr sz="1400" spc="-15" dirty="0">
                <a:latin typeface="Calibri"/>
                <a:cs typeface="Calibri"/>
              </a:rPr>
              <a:t>privileges </a:t>
            </a:r>
            <a:r>
              <a:rPr sz="1400" spc="-25" dirty="0">
                <a:latin typeface="Calibri"/>
                <a:cs typeface="Calibri"/>
              </a:rPr>
              <a:t>for </a:t>
            </a:r>
            <a:r>
              <a:rPr sz="1400" spc="-10" dirty="0">
                <a:latin typeface="Calibri"/>
                <a:cs typeface="Calibri"/>
              </a:rPr>
              <a:t>ability </a:t>
            </a:r>
            <a:r>
              <a:rPr sz="1400" spc="-15" dirty="0">
                <a:latin typeface="Calibri"/>
                <a:cs typeface="Calibri"/>
              </a:rPr>
              <a:t>to </a:t>
            </a:r>
            <a:r>
              <a:rPr sz="1400" spc="-55" dirty="0">
                <a:latin typeface="Calibri"/>
                <a:cs typeface="Calibri"/>
              </a:rPr>
              <a:t>view, enter, </a:t>
            </a:r>
            <a:r>
              <a:rPr sz="1400" spc="-10" dirty="0">
                <a:latin typeface="Calibri"/>
                <a:cs typeface="Calibri"/>
              </a:rPr>
              <a:t>and </a:t>
            </a:r>
            <a:r>
              <a:rPr sz="1400" spc="-20" dirty="0">
                <a:latin typeface="Calibri"/>
                <a:cs typeface="Calibri"/>
              </a:rPr>
              <a:t>export data, </a:t>
            </a:r>
            <a:r>
              <a:rPr sz="1400" spc="-10" dirty="0">
                <a:latin typeface="Calibri"/>
                <a:cs typeface="Calibri"/>
              </a:rPr>
              <a:t>build or </a:t>
            </a:r>
            <a:r>
              <a:rPr sz="1400" spc="-15" dirty="0">
                <a:latin typeface="Calibri"/>
                <a:cs typeface="Calibri"/>
              </a:rPr>
              <a:t>run  </a:t>
            </a:r>
            <a:r>
              <a:rPr sz="1400" spc="-20" dirty="0">
                <a:latin typeface="Calibri"/>
                <a:cs typeface="Calibri"/>
              </a:rPr>
              <a:t>reports, </a:t>
            </a:r>
            <a:r>
              <a:rPr sz="1400" spc="-15" dirty="0">
                <a:latin typeface="Calibri"/>
                <a:cs typeface="Calibri"/>
              </a:rPr>
              <a:t>view </a:t>
            </a:r>
            <a:r>
              <a:rPr sz="1400" dirty="0">
                <a:latin typeface="Calibri"/>
                <a:cs typeface="Calibri"/>
              </a:rPr>
              <a:t>log,</a:t>
            </a:r>
            <a:r>
              <a:rPr sz="1400" spc="50" dirty="0">
                <a:latin typeface="Calibri"/>
                <a:cs typeface="Calibri"/>
              </a:rPr>
              <a:t> </a:t>
            </a:r>
            <a:r>
              <a:rPr sz="1400" spc="-20" dirty="0">
                <a:latin typeface="Calibri"/>
                <a:cs typeface="Calibri"/>
              </a:rPr>
              <a:t>etc.</a:t>
            </a:r>
            <a:endParaRPr sz="1400">
              <a:latin typeface="Calibri"/>
              <a:cs typeface="Calibri"/>
            </a:endParaRPr>
          </a:p>
          <a:p>
            <a:pPr marL="127635" marR="186690" indent="-115570">
              <a:lnSpc>
                <a:spcPts val="1500"/>
              </a:lnSpc>
              <a:spcBef>
                <a:spcPts val="300"/>
              </a:spcBef>
              <a:buChar char="•"/>
              <a:tabLst>
                <a:tab pos="128270" algn="l"/>
              </a:tabLst>
            </a:pPr>
            <a:r>
              <a:rPr sz="1400" spc="-20" dirty="0">
                <a:latin typeface="Calibri"/>
                <a:cs typeface="Calibri"/>
              </a:rPr>
              <a:t>Data </a:t>
            </a:r>
            <a:r>
              <a:rPr sz="1400" spc="-10" dirty="0">
                <a:latin typeface="Calibri"/>
                <a:cs typeface="Calibri"/>
              </a:rPr>
              <a:t>Access </a:t>
            </a:r>
            <a:r>
              <a:rPr sz="1400" spc="-20" dirty="0">
                <a:latin typeface="Calibri"/>
                <a:cs typeface="Calibri"/>
              </a:rPr>
              <a:t>Groups (DAG) are </a:t>
            </a:r>
            <a:r>
              <a:rPr sz="1400" spc="-15" dirty="0">
                <a:latin typeface="Calibri"/>
                <a:cs typeface="Calibri"/>
              </a:rPr>
              <a:t>implemented to </a:t>
            </a:r>
            <a:r>
              <a:rPr sz="1400" spc="-20" dirty="0">
                <a:latin typeface="Calibri"/>
                <a:cs typeface="Calibri"/>
              </a:rPr>
              <a:t>segregate users </a:t>
            </a:r>
            <a:r>
              <a:rPr sz="1400" spc="-10" dirty="0">
                <a:latin typeface="Calibri"/>
                <a:cs typeface="Calibri"/>
              </a:rPr>
              <a:t>and the </a:t>
            </a:r>
            <a:r>
              <a:rPr sz="1400" spc="-20" dirty="0">
                <a:latin typeface="Calibri"/>
                <a:cs typeface="Calibri"/>
              </a:rPr>
              <a:t>data </a:t>
            </a:r>
            <a:r>
              <a:rPr sz="1400" spc="-15" dirty="0">
                <a:latin typeface="Calibri"/>
                <a:cs typeface="Calibri"/>
              </a:rPr>
              <a:t>they </a:t>
            </a:r>
            <a:r>
              <a:rPr sz="1400" spc="-65" dirty="0">
                <a:latin typeface="Calibri"/>
                <a:cs typeface="Calibri"/>
              </a:rPr>
              <a:t>enter. </a:t>
            </a:r>
            <a:r>
              <a:rPr sz="1400" spc="-15" dirty="0">
                <a:latin typeface="Calibri"/>
                <a:cs typeface="Calibri"/>
              </a:rPr>
              <a:t>They </a:t>
            </a:r>
            <a:r>
              <a:rPr sz="1400" spc="-10" dirty="0">
                <a:latin typeface="Calibri"/>
                <a:cs typeface="Calibri"/>
              </a:rPr>
              <a:t>can only access </a:t>
            </a:r>
            <a:r>
              <a:rPr sz="1400" spc="-25" dirty="0">
                <a:latin typeface="Calibri"/>
                <a:cs typeface="Calibri"/>
              </a:rPr>
              <a:t>records  </a:t>
            </a:r>
            <a:r>
              <a:rPr sz="1400" spc="-20" dirty="0">
                <a:latin typeface="Calibri"/>
                <a:cs typeface="Calibri"/>
              </a:rPr>
              <a:t>created </a:t>
            </a:r>
            <a:r>
              <a:rPr sz="1400" spc="-15" dirty="0">
                <a:latin typeface="Calibri"/>
                <a:cs typeface="Calibri"/>
              </a:rPr>
              <a:t>by </a:t>
            </a:r>
            <a:r>
              <a:rPr sz="1400" spc="-10" dirty="0">
                <a:latin typeface="Calibri"/>
                <a:cs typeface="Calibri"/>
              </a:rPr>
              <a:t>someone in their</a:t>
            </a:r>
            <a:r>
              <a:rPr sz="1400" spc="90" dirty="0">
                <a:latin typeface="Calibri"/>
                <a:cs typeface="Calibri"/>
              </a:rPr>
              <a:t> </a:t>
            </a:r>
            <a:r>
              <a:rPr sz="1400" spc="-20" dirty="0">
                <a:latin typeface="Calibri"/>
                <a:cs typeface="Calibri"/>
              </a:rPr>
              <a:t>DAG.</a:t>
            </a:r>
            <a:endParaRPr sz="1400">
              <a:latin typeface="Calibri"/>
              <a:cs typeface="Calibri"/>
            </a:endParaRPr>
          </a:p>
          <a:p>
            <a:pPr>
              <a:lnSpc>
                <a:spcPct val="100000"/>
              </a:lnSpc>
              <a:spcBef>
                <a:spcPts val="20"/>
              </a:spcBef>
              <a:buFont typeface="Calibri"/>
              <a:buChar char="•"/>
            </a:pPr>
            <a:endParaRPr sz="1100">
              <a:latin typeface="Calibri"/>
              <a:cs typeface="Calibri"/>
            </a:endParaRPr>
          </a:p>
          <a:p>
            <a:pPr marL="15875">
              <a:lnSpc>
                <a:spcPct val="100000"/>
              </a:lnSpc>
            </a:pPr>
            <a:r>
              <a:rPr sz="2000" spc="-10" dirty="0">
                <a:solidFill>
                  <a:srgbClr val="FFFFFF"/>
                </a:solidFill>
                <a:latin typeface="Calibri"/>
                <a:cs typeface="Calibri"/>
              </a:rPr>
              <a:t>REDCap </a:t>
            </a:r>
            <a:r>
              <a:rPr sz="2000" spc="-20" dirty="0">
                <a:solidFill>
                  <a:srgbClr val="FFFFFF"/>
                </a:solidFill>
                <a:latin typeface="Calibri"/>
                <a:cs typeface="Calibri"/>
              </a:rPr>
              <a:t>Project </a:t>
            </a:r>
            <a:r>
              <a:rPr sz="2000" dirty="0">
                <a:solidFill>
                  <a:srgbClr val="FFFFFF"/>
                </a:solidFill>
                <a:latin typeface="Calibri"/>
                <a:cs typeface="Calibri"/>
              </a:rPr>
              <a:t>Logging </a:t>
            </a:r>
            <a:r>
              <a:rPr sz="2000" spc="-10" dirty="0">
                <a:solidFill>
                  <a:srgbClr val="FFFFFF"/>
                </a:solidFill>
                <a:latin typeface="Calibri"/>
                <a:cs typeface="Calibri"/>
              </a:rPr>
              <a:t>and</a:t>
            </a:r>
            <a:r>
              <a:rPr sz="2000" spc="-25" dirty="0">
                <a:solidFill>
                  <a:srgbClr val="FFFFFF"/>
                </a:solidFill>
                <a:latin typeface="Calibri"/>
                <a:cs typeface="Calibri"/>
              </a:rPr>
              <a:t> </a:t>
            </a:r>
            <a:r>
              <a:rPr sz="2000" spc="-20" dirty="0">
                <a:solidFill>
                  <a:srgbClr val="FFFFFF"/>
                </a:solidFill>
                <a:latin typeface="Calibri"/>
                <a:cs typeface="Calibri"/>
              </a:rPr>
              <a:t>History</a:t>
            </a:r>
            <a:endParaRPr sz="2000">
              <a:latin typeface="Calibri"/>
              <a:cs typeface="Calibri"/>
            </a:endParaRPr>
          </a:p>
          <a:p>
            <a:pPr marL="127635" marR="8255" indent="-115570">
              <a:lnSpc>
                <a:spcPts val="1500"/>
              </a:lnSpc>
              <a:spcBef>
                <a:spcPts val="860"/>
              </a:spcBef>
              <a:buChar char="•"/>
              <a:tabLst>
                <a:tab pos="128270" algn="l"/>
              </a:tabLst>
            </a:pPr>
            <a:r>
              <a:rPr sz="1400" spc="-10" dirty="0">
                <a:latin typeface="Calibri"/>
                <a:cs typeface="Calibri"/>
              </a:rPr>
              <a:t>REDCap logging module </a:t>
            </a:r>
            <a:r>
              <a:rPr sz="1400" spc="-15" dirty="0">
                <a:latin typeface="Calibri"/>
                <a:cs typeface="Calibri"/>
              </a:rPr>
              <a:t>lists </a:t>
            </a:r>
            <a:r>
              <a:rPr sz="1400" spc="-10" dirty="0">
                <a:latin typeface="Calibri"/>
                <a:cs typeface="Calibri"/>
              </a:rPr>
              <a:t>all changes made </a:t>
            </a:r>
            <a:r>
              <a:rPr sz="1400" spc="-15" dirty="0">
                <a:latin typeface="Calibri"/>
                <a:cs typeface="Calibri"/>
              </a:rPr>
              <a:t>to </a:t>
            </a:r>
            <a:r>
              <a:rPr sz="1400" spc="-10" dirty="0">
                <a:latin typeface="Calibri"/>
                <a:cs typeface="Calibri"/>
              </a:rPr>
              <a:t>the </a:t>
            </a:r>
            <a:r>
              <a:rPr sz="1400" spc="-20" dirty="0">
                <a:latin typeface="Calibri"/>
                <a:cs typeface="Calibri"/>
              </a:rPr>
              <a:t>project, </a:t>
            </a:r>
            <a:r>
              <a:rPr sz="1400" spc="-10" dirty="0">
                <a:latin typeface="Calibri"/>
                <a:cs typeface="Calibri"/>
              </a:rPr>
              <a:t>including </a:t>
            </a:r>
            <a:r>
              <a:rPr sz="1400" spc="-20" dirty="0">
                <a:latin typeface="Calibri"/>
                <a:cs typeface="Calibri"/>
              </a:rPr>
              <a:t>data </a:t>
            </a:r>
            <a:r>
              <a:rPr sz="1400" spc="-15" dirty="0">
                <a:latin typeface="Calibri"/>
                <a:cs typeface="Calibri"/>
              </a:rPr>
              <a:t>exports, </a:t>
            </a:r>
            <a:r>
              <a:rPr sz="1400" spc="-20" dirty="0">
                <a:latin typeface="Calibri"/>
                <a:cs typeface="Calibri"/>
              </a:rPr>
              <a:t>data </a:t>
            </a:r>
            <a:r>
              <a:rPr sz="1400" spc="-10" dirty="0">
                <a:latin typeface="Calibri"/>
                <a:cs typeface="Calibri"/>
              </a:rPr>
              <a:t>changes, and the </a:t>
            </a:r>
            <a:r>
              <a:rPr sz="1400" spc="-20" dirty="0">
                <a:latin typeface="Calibri"/>
                <a:cs typeface="Calibri"/>
              </a:rPr>
              <a:t>creation </a:t>
            </a:r>
            <a:r>
              <a:rPr sz="1400" spc="-10" dirty="0">
                <a:latin typeface="Calibri"/>
                <a:cs typeface="Calibri"/>
              </a:rPr>
              <a:t>or  deletion of</a:t>
            </a:r>
            <a:r>
              <a:rPr sz="1400" spc="15" dirty="0">
                <a:latin typeface="Calibri"/>
                <a:cs typeface="Calibri"/>
              </a:rPr>
              <a:t> </a:t>
            </a:r>
            <a:r>
              <a:rPr sz="1400" spc="-30" dirty="0">
                <a:latin typeface="Calibri"/>
                <a:cs typeface="Calibri"/>
              </a:rPr>
              <a:t>users</a:t>
            </a:r>
            <a:endParaRPr sz="1400">
              <a:latin typeface="Calibri"/>
              <a:cs typeface="Calibri"/>
            </a:endParaRPr>
          </a:p>
          <a:p>
            <a:pPr marL="127635" indent="-115570">
              <a:lnSpc>
                <a:spcPct val="100000"/>
              </a:lnSpc>
              <a:spcBef>
                <a:spcPts val="75"/>
              </a:spcBef>
              <a:buChar char="•"/>
              <a:tabLst>
                <a:tab pos="128270" algn="l"/>
              </a:tabLst>
            </a:pPr>
            <a:r>
              <a:rPr sz="1400" spc="-20" dirty="0">
                <a:latin typeface="Calibri"/>
                <a:cs typeface="Calibri"/>
              </a:rPr>
              <a:t>Data history </a:t>
            </a:r>
            <a:r>
              <a:rPr sz="1400" spc="-25" dirty="0">
                <a:latin typeface="Calibri"/>
                <a:cs typeface="Calibri"/>
              </a:rPr>
              <a:t>for </a:t>
            </a:r>
            <a:r>
              <a:rPr sz="1400" spc="-15" dirty="0">
                <a:latin typeface="Calibri"/>
                <a:cs typeface="Calibri"/>
              </a:rPr>
              <a:t>variables lists </a:t>
            </a:r>
            <a:r>
              <a:rPr sz="1400" spc="-10" dirty="0">
                <a:latin typeface="Calibri"/>
                <a:cs typeface="Calibri"/>
              </a:rPr>
              <a:t>the </a:t>
            </a:r>
            <a:r>
              <a:rPr sz="1400" spc="-15" dirty="0">
                <a:latin typeface="Calibri"/>
                <a:cs typeface="Calibri"/>
              </a:rPr>
              <a:t>history </a:t>
            </a:r>
            <a:r>
              <a:rPr sz="1400" spc="-10" dirty="0">
                <a:latin typeface="Calibri"/>
                <a:cs typeface="Calibri"/>
              </a:rPr>
              <a:t>of all </a:t>
            </a:r>
            <a:r>
              <a:rPr sz="1400" spc="-20" dirty="0">
                <a:latin typeface="Calibri"/>
                <a:cs typeface="Calibri"/>
              </a:rPr>
              <a:t>data entered </a:t>
            </a:r>
            <a:r>
              <a:rPr sz="1400" spc="-25" dirty="0">
                <a:latin typeface="Calibri"/>
                <a:cs typeface="Calibri"/>
              </a:rPr>
              <a:t>for </a:t>
            </a:r>
            <a:r>
              <a:rPr sz="1400" spc="-10" dirty="0">
                <a:latin typeface="Calibri"/>
                <a:cs typeface="Calibri"/>
              </a:rPr>
              <a:t>each field</a:t>
            </a:r>
            <a:r>
              <a:rPr sz="1400" spc="10" dirty="0">
                <a:latin typeface="Calibri"/>
                <a:cs typeface="Calibri"/>
              </a:rPr>
              <a:t> </a:t>
            </a:r>
            <a:r>
              <a:rPr sz="1400" spc="-15" dirty="0">
                <a:latin typeface="Calibri"/>
                <a:cs typeface="Calibri"/>
              </a:rPr>
              <a:t>variable</a:t>
            </a:r>
            <a:endParaRPr sz="14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7192" y="616807"/>
            <a:ext cx="5369560" cy="695960"/>
          </a:xfrm>
          <a:prstGeom prst="rect">
            <a:avLst/>
          </a:prstGeom>
        </p:spPr>
        <p:txBody>
          <a:bodyPr vert="horz" wrap="square" lIns="0" tIns="12065" rIns="0" bIns="0" rtlCol="0">
            <a:spAutoFit/>
          </a:bodyPr>
          <a:lstStyle/>
          <a:p>
            <a:pPr marL="12700">
              <a:lnSpc>
                <a:spcPct val="100000"/>
              </a:lnSpc>
              <a:spcBef>
                <a:spcPts val="95"/>
              </a:spcBef>
            </a:pPr>
            <a:r>
              <a:rPr spc="-15" dirty="0"/>
              <a:t>REDCap </a:t>
            </a:r>
            <a:r>
              <a:rPr spc="-10" dirty="0"/>
              <a:t>Access</a:t>
            </a:r>
            <a:r>
              <a:rPr spc="-65" dirty="0"/>
              <a:t> </a:t>
            </a:r>
            <a:r>
              <a:rPr spc="-40" dirty="0"/>
              <a:t>Steps</a:t>
            </a:r>
          </a:p>
        </p:txBody>
      </p:sp>
      <p:sp>
        <p:nvSpPr>
          <p:cNvPr id="3" name="object 3"/>
          <p:cNvSpPr/>
          <p:nvPr/>
        </p:nvSpPr>
        <p:spPr>
          <a:xfrm>
            <a:off x="838580" y="4723257"/>
            <a:ext cx="10515600" cy="0"/>
          </a:xfrm>
          <a:custGeom>
            <a:avLst/>
            <a:gdLst/>
            <a:ahLst/>
            <a:cxnLst/>
            <a:rect l="l" t="t" r="r" b="b"/>
            <a:pathLst>
              <a:path w="10515600">
                <a:moveTo>
                  <a:pt x="0" y="0"/>
                </a:moveTo>
                <a:lnTo>
                  <a:pt x="10515600" y="0"/>
                </a:lnTo>
              </a:path>
            </a:pathLst>
          </a:custGeom>
          <a:ln w="12700">
            <a:solidFill>
              <a:srgbClr val="46C34F"/>
            </a:solidFill>
          </a:ln>
        </p:spPr>
        <p:txBody>
          <a:bodyPr wrap="square" lIns="0" tIns="0" rIns="0" bIns="0" rtlCol="0"/>
          <a:lstStyle/>
          <a:p>
            <a:endParaRPr/>
          </a:p>
        </p:txBody>
      </p:sp>
      <p:sp>
        <p:nvSpPr>
          <p:cNvPr id="4" name="object 4"/>
          <p:cNvSpPr/>
          <p:nvPr/>
        </p:nvSpPr>
        <p:spPr>
          <a:xfrm>
            <a:off x="838580" y="2496692"/>
            <a:ext cx="10515600" cy="0"/>
          </a:xfrm>
          <a:custGeom>
            <a:avLst/>
            <a:gdLst/>
            <a:ahLst/>
            <a:cxnLst/>
            <a:rect l="l" t="t" r="r" b="b"/>
            <a:pathLst>
              <a:path w="10515600">
                <a:moveTo>
                  <a:pt x="0" y="0"/>
                </a:moveTo>
                <a:lnTo>
                  <a:pt x="10515600" y="0"/>
                </a:lnTo>
              </a:path>
            </a:pathLst>
          </a:custGeom>
          <a:ln w="12700">
            <a:solidFill>
              <a:srgbClr val="00ACED"/>
            </a:solidFill>
          </a:ln>
        </p:spPr>
        <p:txBody>
          <a:bodyPr wrap="square" lIns="0" tIns="0" rIns="0" bIns="0" rtlCol="0"/>
          <a:lstStyle/>
          <a:p>
            <a:endParaRPr/>
          </a:p>
        </p:txBody>
      </p:sp>
      <p:sp>
        <p:nvSpPr>
          <p:cNvPr id="5" name="object 5"/>
          <p:cNvSpPr txBox="1"/>
          <p:nvPr/>
        </p:nvSpPr>
        <p:spPr>
          <a:xfrm>
            <a:off x="5077711" y="1955421"/>
            <a:ext cx="4735830" cy="452755"/>
          </a:xfrm>
          <a:prstGeom prst="rect">
            <a:avLst/>
          </a:prstGeom>
        </p:spPr>
        <p:txBody>
          <a:bodyPr vert="horz" wrap="square" lIns="0" tIns="12700" rIns="0" bIns="0" rtlCol="0">
            <a:spAutoFit/>
          </a:bodyPr>
          <a:lstStyle/>
          <a:p>
            <a:pPr marL="12700">
              <a:lnSpc>
                <a:spcPct val="100000"/>
              </a:lnSpc>
              <a:spcBef>
                <a:spcPts val="100"/>
              </a:spcBef>
            </a:pPr>
            <a:r>
              <a:rPr sz="2800" spc="-25" dirty="0">
                <a:latin typeface="Calibri"/>
                <a:cs typeface="Calibri"/>
              </a:rPr>
              <a:t>Obtain </a:t>
            </a:r>
            <a:r>
              <a:rPr sz="2800" spc="-10" dirty="0">
                <a:latin typeface="Calibri"/>
                <a:cs typeface="Calibri"/>
              </a:rPr>
              <a:t>REDCap Login</a:t>
            </a:r>
            <a:r>
              <a:rPr sz="2800" spc="-50" dirty="0">
                <a:latin typeface="Calibri"/>
                <a:cs typeface="Calibri"/>
              </a:rPr>
              <a:t> </a:t>
            </a:r>
            <a:r>
              <a:rPr sz="2800" spc="-20" dirty="0">
                <a:latin typeface="Calibri"/>
                <a:cs typeface="Calibri"/>
              </a:rPr>
              <a:t>Credentials</a:t>
            </a:r>
            <a:endParaRPr sz="2800">
              <a:latin typeface="Calibri"/>
              <a:cs typeface="Calibri"/>
            </a:endParaRPr>
          </a:p>
        </p:txBody>
      </p:sp>
      <p:sp>
        <p:nvSpPr>
          <p:cNvPr id="6" name="object 6"/>
          <p:cNvSpPr/>
          <p:nvPr/>
        </p:nvSpPr>
        <p:spPr>
          <a:xfrm>
            <a:off x="838201" y="1767077"/>
            <a:ext cx="2734945" cy="730250"/>
          </a:xfrm>
          <a:custGeom>
            <a:avLst/>
            <a:gdLst/>
            <a:ahLst/>
            <a:cxnLst/>
            <a:rect l="l" t="t" r="r" b="b"/>
            <a:pathLst>
              <a:path w="2734945" h="730250">
                <a:moveTo>
                  <a:pt x="2612847" y="0"/>
                </a:moveTo>
                <a:lnTo>
                  <a:pt x="121716" y="0"/>
                </a:lnTo>
                <a:lnTo>
                  <a:pt x="74333" y="9563"/>
                </a:lnTo>
                <a:lnTo>
                  <a:pt x="35648" y="35623"/>
                </a:lnTo>
                <a:lnTo>
                  <a:pt x="9563" y="74295"/>
                </a:lnTo>
                <a:lnTo>
                  <a:pt x="0" y="121653"/>
                </a:lnTo>
                <a:lnTo>
                  <a:pt x="0" y="729742"/>
                </a:lnTo>
                <a:lnTo>
                  <a:pt x="2734564" y="729742"/>
                </a:lnTo>
                <a:lnTo>
                  <a:pt x="2734564" y="121653"/>
                </a:lnTo>
                <a:lnTo>
                  <a:pt x="2725000" y="74295"/>
                </a:lnTo>
                <a:lnTo>
                  <a:pt x="2698915" y="35623"/>
                </a:lnTo>
                <a:lnTo>
                  <a:pt x="2660218" y="9563"/>
                </a:lnTo>
                <a:lnTo>
                  <a:pt x="2612847" y="0"/>
                </a:lnTo>
                <a:close/>
              </a:path>
            </a:pathLst>
          </a:custGeom>
          <a:solidFill>
            <a:srgbClr val="00ACED"/>
          </a:solidFill>
        </p:spPr>
        <p:txBody>
          <a:bodyPr wrap="square" lIns="0" tIns="0" rIns="0" bIns="0" rtlCol="0"/>
          <a:lstStyle/>
          <a:p>
            <a:endParaRPr/>
          </a:p>
        </p:txBody>
      </p:sp>
      <p:sp>
        <p:nvSpPr>
          <p:cNvPr id="7" name="object 7"/>
          <p:cNvSpPr/>
          <p:nvPr/>
        </p:nvSpPr>
        <p:spPr>
          <a:xfrm>
            <a:off x="838578" y="1767458"/>
            <a:ext cx="2734945" cy="730250"/>
          </a:xfrm>
          <a:custGeom>
            <a:avLst/>
            <a:gdLst/>
            <a:ahLst/>
            <a:cxnLst/>
            <a:rect l="l" t="t" r="r" b="b"/>
            <a:pathLst>
              <a:path w="2734945" h="730250">
                <a:moveTo>
                  <a:pt x="121716" y="0"/>
                </a:moveTo>
                <a:lnTo>
                  <a:pt x="2612847" y="0"/>
                </a:lnTo>
                <a:lnTo>
                  <a:pt x="2660230" y="9563"/>
                </a:lnTo>
                <a:lnTo>
                  <a:pt x="2698915" y="35623"/>
                </a:lnTo>
                <a:lnTo>
                  <a:pt x="2725000" y="74295"/>
                </a:lnTo>
                <a:lnTo>
                  <a:pt x="2734564" y="121653"/>
                </a:lnTo>
                <a:lnTo>
                  <a:pt x="2734564" y="729742"/>
                </a:lnTo>
                <a:lnTo>
                  <a:pt x="0" y="729742"/>
                </a:lnTo>
                <a:lnTo>
                  <a:pt x="0" y="121653"/>
                </a:lnTo>
                <a:lnTo>
                  <a:pt x="9563" y="74295"/>
                </a:lnTo>
                <a:lnTo>
                  <a:pt x="35648" y="35623"/>
                </a:lnTo>
                <a:lnTo>
                  <a:pt x="74345" y="9563"/>
                </a:lnTo>
                <a:lnTo>
                  <a:pt x="121716" y="0"/>
                </a:lnTo>
                <a:close/>
              </a:path>
            </a:pathLst>
          </a:custGeom>
          <a:ln w="12700">
            <a:solidFill>
              <a:srgbClr val="4470C4"/>
            </a:solidFill>
          </a:ln>
        </p:spPr>
        <p:txBody>
          <a:bodyPr wrap="square" lIns="0" tIns="0" rIns="0" bIns="0" rtlCol="0"/>
          <a:lstStyle/>
          <a:p>
            <a:endParaRPr/>
          </a:p>
        </p:txBody>
      </p:sp>
      <p:sp>
        <p:nvSpPr>
          <p:cNvPr id="8" name="object 8"/>
          <p:cNvSpPr txBox="1"/>
          <p:nvPr/>
        </p:nvSpPr>
        <p:spPr>
          <a:xfrm>
            <a:off x="1148651" y="1729705"/>
            <a:ext cx="2094230"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FFFFFF"/>
                </a:solidFill>
                <a:latin typeface="Calibri"/>
                <a:cs typeface="Calibri"/>
              </a:rPr>
              <a:t>REDCap</a:t>
            </a:r>
            <a:r>
              <a:rPr sz="2400" b="1" spc="-105" dirty="0">
                <a:solidFill>
                  <a:srgbClr val="FFFFFF"/>
                </a:solidFill>
                <a:latin typeface="Calibri"/>
                <a:cs typeface="Calibri"/>
              </a:rPr>
              <a:t> </a:t>
            </a:r>
            <a:r>
              <a:rPr sz="2400" b="1" spc="-20" dirty="0">
                <a:solidFill>
                  <a:srgbClr val="FFFFFF"/>
                </a:solidFill>
                <a:latin typeface="Calibri"/>
                <a:cs typeface="Calibri"/>
              </a:rPr>
              <a:t>Account</a:t>
            </a:r>
            <a:endParaRPr sz="2400">
              <a:latin typeface="Calibri"/>
              <a:cs typeface="Calibri"/>
            </a:endParaRPr>
          </a:p>
        </p:txBody>
      </p:sp>
      <p:sp>
        <p:nvSpPr>
          <p:cNvPr id="9" name="object 9"/>
          <p:cNvSpPr txBox="1"/>
          <p:nvPr/>
        </p:nvSpPr>
        <p:spPr>
          <a:xfrm>
            <a:off x="1828660" y="2064071"/>
            <a:ext cx="749935" cy="391160"/>
          </a:xfrm>
          <a:prstGeom prst="rect">
            <a:avLst/>
          </a:prstGeom>
        </p:spPr>
        <p:txBody>
          <a:bodyPr vert="horz" wrap="square" lIns="0" tIns="12700" rIns="0" bIns="0" rtlCol="0">
            <a:spAutoFit/>
          </a:bodyPr>
          <a:lstStyle/>
          <a:p>
            <a:pPr marL="12700">
              <a:lnSpc>
                <a:spcPct val="100000"/>
              </a:lnSpc>
              <a:spcBef>
                <a:spcPts val="100"/>
              </a:spcBef>
            </a:pPr>
            <a:r>
              <a:rPr sz="2400" b="1" spc="-10" dirty="0">
                <a:solidFill>
                  <a:srgbClr val="FFFFFF"/>
                </a:solidFill>
                <a:latin typeface="Calibri"/>
                <a:cs typeface="Calibri"/>
              </a:rPr>
              <a:t>S</a:t>
            </a:r>
            <a:r>
              <a:rPr sz="2400" b="1" spc="-45" dirty="0">
                <a:solidFill>
                  <a:srgbClr val="FFFFFF"/>
                </a:solidFill>
                <a:latin typeface="Calibri"/>
                <a:cs typeface="Calibri"/>
              </a:rPr>
              <a:t>e</a:t>
            </a:r>
            <a:r>
              <a:rPr sz="2400" b="1" dirty="0">
                <a:solidFill>
                  <a:srgbClr val="FFFFFF"/>
                </a:solidFill>
                <a:latin typeface="Calibri"/>
                <a:cs typeface="Calibri"/>
              </a:rPr>
              <a:t>tup</a:t>
            </a:r>
            <a:endParaRPr sz="2400">
              <a:latin typeface="Calibri"/>
              <a:cs typeface="Calibri"/>
            </a:endParaRPr>
          </a:p>
        </p:txBody>
      </p:sp>
      <p:sp>
        <p:nvSpPr>
          <p:cNvPr id="10" name="object 10"/>
          <p:cNvSpPr txBox="1"/>
          <p:nvPr/>
        </p:nvSpPr>
        <p:spPr>
          <a:xfrm>
            <a:off x="871588" y="2459676"/>
            <a:ext cx="9481820" cy="1431925"/>
          </a:xfrm>
          <a:prstGeom prst="rect">
            <a:avLst/>
          </a:prstGeom>
        </p:spPr>
        <p:txBody>
          <a:bodyPr vert="horz" wrap="square" lIns="0" tIns="53340" rIns="0" bIns="0" rtlCol="0">
            <a:spAutoFit/>
          </a:bodyPr>
          <a:lstStyle/>
          <a:p>
            <a:pPr marL="240665" marR="5080" indent="-228600">
              <a:lnSpc>
                <a:spcPts val="2600"/>
              </a:lnSpc>
              <a:spcBef>
                <a:spcPts val="420"/>
              </a:spcBef>
              <a:buChar char="•"/>
              <a:tabLst>
                <a:tab pos="241300" algn="l"/>
              </a:tabLst>
            </a:pPr>
            <a:r>
              <a:rPr sz="2400" dirty="0">
                <a:latin typeface="Calibri"/>
                <a:cs typeface="Calibri"/>
              </a:rPr>
              <a:t>WVU </a:t>
            </a:r>
            <a:r>
              <a:rPr sz="2400" spc="-20" dirty="0">
                <a:latin typeface="Calibri"/>
                <a:cs typeface="Calibri"/>
              </a:rPr>
              <a:t>guest accounts </a:t>
            </a:r>
            <a:r>
              <a:rPr sz="2400" spc="-35" dirty="0">
                <a:latin typeface="Calibri"/>
                <a:cs typeface="Calibri"/>
              </a:rPr>
              <a:t>have </a:t>
            </a:r>
            <a:r>
              <a:rPr sz="2400" spc="-20" dirty="0">
                <a:latin typeface="Calibri"/>
                <a:cs typeface="Calibri"/>
              </a:rPr>
              <a:t>already </a:t>
            </a:r>
            <a:r>
              <a:rPr sz="2400" spc="-10" dirty="0">
                <a:latin typeface="Calibri"/>
                <a:cs typeface="Calibri"/>
              </a:rPr>
              <a:t>been </a:t>
            </a:r>
            <a:r>
              <a:rPr sz="2400" spc="-30" dirty="0">
                <a:latin typeface="Calibri"/>
                <a:cs typeface="Calibri"/>
              </a:rPr>
              <a:t>requested for </a:t>
            </a:r>
            <a:r>
              <a:rPr sz="2400" dirty="0">
                <a:latin typeface="Calibri"/>
                <a:cs typeface="Calibri"/>
              </a:rPr>
              <a:t>all who </a:t>
            </a:r>
            <a:r>
              <a:rPr sz="2400" spc="-30" dirty="0">
                <a:latin typeface="Calibri"/>
                <a:cs typeface="Calibri"/>
              </a:rPr>
              <a:t>registered for  </a:t>
            </a:r>
            <a:r>
              <a:rPr sz="2400" spc="-45" dirty="0">
                <a:latin typeface="Calibri"/>
                <a:cs typeface="Calibri"/>
              </a:rPr>
              <a:t>today’s</a:t>
            </a:r>
            <a:r>
              <a:rPr sz="2400" spc="-65" dirty="0">
                <a:latin typeface="Calibri"/>
                <a:cs typeface="Calibri"/>
              </a:rPr>
              <a:t> </a:t>
            </a:r>
            <a:r>
              <a:rPr sz="2400" spc="-25" dirty="0">
                <a:latin typeface="Calibri"/>
                <a:cs typeface="Calibri"/>
              </a:rPr>
              <a:t>training</a:t>
            </a:r>
            <a:endParaRPr sz="2400">
              <a:latin typeface="Calibri"/>
              <a:cs typeface="Calibri"/>
            </a:endParaRPr>
          </a:p>
          <a:p>
            <a:pPr marL="240665" marR="74930" indent="-228600">
              <a:lnSpc>
                <a:spcPts val="2600"/>
              </a:lnSpc>
              <a:spcBef>
                <a:spcPts val="395"/>
              </a:spcBef>
              <a:buChar char="•"/>
              <a:tabLst>
                <a:tab pos="241300" algn="l"/>
              </a:tabLst>
            </a:pPr>
            <a:r>
              <a:rPr sz="2400" spc="-10" dirty="0">
                <a:latin typeface="Calibri"/>
                <a:cs typeface="Calibri"/>
              </a:rPr>
              <a:t>Check </a:t>
            </a:r>
            <a:r>
              <a:rPr sz="2400" spc="-25" dirty="0">
                <a:latin typeface="Calibri"/>
                <a:cs typeface="Calibri"/>
              </a:rPr>
              <a:t>your </a:t>
            </a:r>
            <a:r>
              <a:rPr sz="2400" spc="-5" dirty="0">
                <a:latin typeface="Calibri"/>
                <a:cs typeface="Calibri"/>
              </a:rPr>
              <a:t>email </a:t>
            </a:r>
            <a:r>
              <a:rPr sz="2400" spc="-30" dirty="0">
                <a:latin typeface="Calibri"/>
                <a:cs typeface="Calibri"/>
              </a:rPr>
              <a:t>for </a:t>
            </a:r>
            <a:r>
              <a:rPr sz="2400" spc="-20" dirty="0">
                <a:latin typeface="Calibri"/>
                <a:cs typeface="Calibri"/>
              </a:rPr>
              <a:t>instructions </a:t>
            </a:r>
            <a:r>
              <a:rPr sz="2400" spc="-30" dirty="0">
                <a:latin typeface="Calibri"/>
                <a:cs typeface="Calibri"/>
              </a:rPr>
              <a:t>for </a:t>
            </a:r>
            <a:r>
              <a:rPr sz="2400" spc="-10" dirty="0">
                <a:latin typeface="Calibri"/>
                <a:cs typeface="Calibri"/>
              </a:rPr>
              <a:t>claiming </a:t>
            </a:r>
            <a:r>
              <a:rPr sz="2400" spc="-25" dirty="0">
                <a:latin typeface="Calibri"/>
                <a:cs typeface="Calibri"/>
              </a:rPr>
              <a:t>your </a:t>
            </a:r>
            <a:r>
              <a:rPr sz="2400" dirty="0">
                <a:latin typeface="Calibri"/>
                <a:cs typeface="Calibri"/>
              </a:rPr>
              <a:t>WVU </a:t>
            </a:r>
            <a:r>
              <a:rPr sz="2400" spc="-20" dirty="0">
                <a:latin typeface="Calibri"/>
                <a:cs typeface="Calibri"/>
              </a:rPr>
              <a:t>guest account </a:t>
            </a:r>
            <a:r>
              <a:rPr sz="2400" spc="-10" dirty="0">
                <a:latin typeface="Calibri"/>
                <a:cs typeface="Calibri"/>
              </a:rPr>
              <a:t>and  </a:t>
            </a:r>
            <a:r>
              <a:rPr sz="2400" spc="-20" dirty="0">
                <a:latin typeface="Calibri"/>
                <a:cs typeface="Calibri"/>
              </a:rPr>
              <a:t>submitting </a:t>
            </a:r>
            <a:r>
              <a:rPr sz="2400" spc="-25" dirty="0">
                <a:latin typeface="Calibri"/>
                <a:cs typeface="Calibri"/>
              </a:rPr>
              <a:t>your </a:t>
            </a:r>
            <a:r>
              <a:rPr sz="2400" spc="-10" dirty="0">
                <a:latin typeface="Calibri"/>
                <a:cs typeface="Calibri"/>
              </a:rPr>
              <a:t>REDCap </a:t>
            </a:r>
            <a:r>
              <a:rPr sz="2400" spc="-20" dirty="0">
                <a:latin typeface="Calibri"/>
                <a:cs typeface="Calibri"/>
              </a:rPr>
              <a:t>account</a:t>
            </a:r>
            <a:r>
              <a:rPr sz="2400" spc="5" dirty="0">
                <a:latin typeface="Calibri"/>
                <a:cs typeface="Calibri"/>
              </a:rPr>
              <a:t> </a:t>
            </a:r>
            <a:r>
              <a:rPr sz="2400" spc="-35" dirty="0">
                <a:latin typeface="Calibri"/>
                <a:cs typeface="Calibri"/>
              </a:rPr>
              <a:t>request</a:t>
            </a:r>
            <a:endParaRPr sz="2400">
              <a:latin typeface="Calibri"/>
              <a:cs typeface="Calibri"/>
            </a:endParaRPr>
          </a:p>
        </p:txBody>
      </p:sp>
      <p:sp>
        <p:nvSpPr>
          <p:cNvPr id="11" name="object 11"/>
          <p:cNvSpPr txBox="1"/>
          <p:nvPr/>
        </p:nvSpPr>
        <p:spPr>
          <a:xfrm>
            <a:off x="4005541" y="3924087"/>
            <a:ext cx="6849109" cy="721360"/>
          </a:xfrm>
          <a:prstGeom prst="rect">
            <a:avLst/>
          </a:prstGeom>
        </p:spPr>
        <p:txBody>
          <a:bodyPr vert="horz" wrap="square" lIns="0" tIns="53340" rIns="0" bIns="0" rtlCol="0">
            <a:spAutoFit/>
          </a:bodyPr>
          <a:lstStyle/>
          <a:p>
            <a:pPr marL="1183005" marR="5080" indent="-1170940">
              <a:lnSpc>
                <a:spcPts val="2600"/>
              </a:lnSpc>
              <a:spcBef>
                <a:spcPts val="420"/>
              </a:spcBef>
            </a:pPr>
            <a:r>
              <a:rPr sz="2400" spc="-10" dirty="0">
                <a:latin typeface="Calibri"/>
                <a:cs typeface="Calibri"/>
              </a:rPr>
              <a:t>This </a:t>
            </a:r>
            <a:r>
              <a:rPr sz="2400" dirty="0">
                <a:latin typeface="Calibri"/>
                <a:cs typeface="Calibri"/>
              </a:rPr>
              <a:t>is a </a:t>
            </a:r>
            <a:r>
              <a:rPr sz="2400" spc="-30" dirty="0">
                <a:latin typeface="Calibri"/>
                <a:cs typeface="Calibri"/>
              </a:rPr>
              <a:t>written arrangement </a:t>
            </a:r>
            <a:r>
              <a:rPr sz="2400" spc="-20" dirty="0">
                <a:latin typeface="Calibri"/>
                <a:cs typeface="Calibri"/>
              </a:rPr>
              <a:t>that </a:t>
            </a:r>
            <a:r>
              <a:rPr sz="2400" spc="-10" dirty="0">
                <a:latin typeface="Calibri"/>
                <a:cs typeface="Calibri"/>
              </a:rPr>
              <a:t>specifies each party's  responsibilities when </a:t>
            </a:r>
            <a:r>
              <a:rPr sz="2400" dirty="0">
                <a:latin typeface="Calibri"/>
                <a:cs typeface="Calibri"/>
              </a:rPr>
              <a:t>it </a:t>
            </a:r>
            <a:r>
              <a:rPr sz="2400" spc="-20" dirty="0">
                <a:latin typeface="Calibri"/>
                <a:cs typeface="Calibri"/>
              </a:rPr>
              <a:t>comes </a:t>
            </a:r>
            <a:r>
              <a:rPr sz="2400" spc="-25" dirty="0">
                <a:latin typeface="Calibri"/>
                <a:cs typeface="Calibri"/>
              </a:rPr>
              <a:t>to</a:t>
            </a:r>
            <a:r>
              <a:rPr sz="2400" spc="-60" dirty="0">
                <a:latin typeface="Calibri"/>
                <a:cs typeface="Calibri"/>
              </a:rPr>
              <a:t> </a:t>
            </a:r>
            <a:r>
              <a:rPr sz="2400" spc="-10" dirty="0">
                <a:latin typeface="Calibri"/>
                <a:cs typeface="Calibri"/>
              </a:rPr>
              <a:t>PHI</a:t>
            </a:r>
            <a:endParaRPr sz="2400">
              <a:latin typeface="Calibri"/>
              <a:cs typeface="Calibri"/>
            </a:endParaRPr>
          </a:p>
        </p:txBody>
      </p:sp>
      <p:sp>
        <p:nvSpPr>
          <p:cNvPr id="12" name="object 12"/>
          <p:cNvSpPr/>
          <p:nvPr/>
        </p:nvSpPr>
        <p:spPr>
          <a:xfrm>
            <a:off x="838201" y="3992117"/>
            <a:ext cx="2734945" cy="730885"/>
          </a:xfrm>
          <a:custGeom>
            <a:avLst/>
            <a:gdLst/>
            <a:ahLst/>
            <a:cxnLst/>
            <a:rect l="l" t="t" r="r" b="b"/>
            <a:pathLst>
              <a:path w="2734945" h="730885">
                <a:moveTo>
                  <a:pt x="2612847" y="0"/>
                </a:moveTo>
                <a:lnTo>
                  <a:pt x="121716" y="0"/>
                </a:lnTo>
                <a:lnTo>
                  <a:pt x="74333" y="9575"/>
                </a:lnTo>
                <a:lnTo>
                  <a:pt x="35648" y="35661"/>
                </a:lnTo>
                <a:lnTo>
                  <a:pt x="9563" y="74371"/>
                </a:lnTo>
                <a:lnTo>
                  <a:pt x="0" y="121780"/>
                </a:lnTo>
                <a:lnTo>
                  <a:pt x="0" y="730503"/>
                </a:lnTo>
                <a:lnTo>
                  <a:pt x="2734564" y="730503"/>
                </a:lnTo>
                <a:lnTo>
                  <a:pt x="2734564" y="121780"/>
                </a:lnTo>
                <a:lnTo>
                  <a:pt x="2725000" y="74371"/>
                </a:lnTo>
                <a:lnTo>
                  <a:pt x="2698915" y="35661"/>
                </a:lnTo>
                <a:lnTo>
                  <a:pt x="2660218" y="9575"/>
                </a:lnTo>
                <a:lnTo>
                  <a:pt x="2612847" y="0"/>
                </a:lnTo>
                <a:close/>
              </a:path>
            </a:pathLst>
          </a:custGeom>
          <a:solidFill>
            <a:srgbClr val="46C34F"/>
          </a:solidFill>
        </p:spPr>
        <p:txBody>
          <a:bodyPr wrap="square" lIns="0" tIns="0" rIns="0" bIns="0" rtlCol="0"/>
          <a:lstStyle/>
          <a:p>
            <a:endParaRPr/>
          </a:p>
        </p:txBody>
      </p:sp>
      <p:sp>
        <p:nvSpPr>
          <p:cNvPr id="13" name="object 13"/>
          <p:cNvSpPr/>
          <p:nvPr/>
        </p:nvSpPr>
        <p:spPr>
          <a:xfrm>
            <a:off x="838578" y="3992498"/>
            <a:ext cx="2734945" cy="730885"/>
          </a:xfrm>
          <a:custGeom>
            <a:avLst/>
            <a:gdLst/>
            <a:ahLst/>
            <a:cxnLst/>
            <a:rect l="l" t="t" r="r" b="b"/>
            <a:pathLst>
              <a:path w="2734945" h="730885">
                <a:moveTo>
                  <a:pt x="121716" y="0"/>
                </a:moveTo>
                <a:lnTo>
                  <a:pt x="2612847" y="0"/>
                </a:lnTo>
                <a:lnTo>
                  <a:pt x="2660230" y="9575"/>
                </a:lnTo>
                <a:lnTo>
                  <a:pt x="2698915" y="35661"/>
                </a:lnTo>
                <a:lnTo>
                  <a:pt x="2725000" y="74371"/>
                </a:lnTo>
                <a:lnTo>
                  <a:pt x="2734564" y="121780"/>
                </a:lnTo>
                <a:lnTo>
                  <a:pt x="2734564" y="730504"/>
                </a:lnTo>
                <a:lnTo>
                  <a:pt x="0" y="730504"/>
                </a:lnTo>
                <a:lnTo>
                  <a:pt x="0" y="121780"/>
                </a:lnTo>
                <a:lnTo>
                  <a:pt x="9563" y="74371"/>
                </a:lnTo>
                <a:lnTo>
                  <a:pt x="35648" y="35661"/>
                </a:lnTo>
                <a:lnTo>
                  <a:pt x="74345" y="9575"/>
                </a:lnTo>
                <a:lnTo>
                  <a:pt x="121716" y="0"/>
                </a:lnTo>
                <a:close/>
              </a:path>
            </a:pathLst>
          </a:custGeom>
          <a:ln w="12700">
            <a:solidFill>
              <a:srgbClr val="6EAC46"/>
            </a:solidFill>
          </a:ln>
        </p:spPr>
        <p:txBody>
          <a:bodyPr wrap="square" lIns="0" tIns="0" rIns="0" bIns="0" rtlCol="0"/>
          <a:lstStyle/>
          <a:p>
            <a:endParaRPr/>
          </a:p>
        </p:txBody>
      </p:sp>
      <p:sp>
        <p:nvSpPr>
          <p:cNvPr id="14" name="object 14"/>
          <p:cNvSpPr txBox="1"/>
          <p:nvPr/>
        </p:nvSpPr>
        <p:spPr>
          <a:xfrm>
            <a:off x="1014571" y="3958106"/>
            <a:ext cx="2358390" cy="721360"/>
          </a:xfrm>
          <a:prstGeom prst="rect">
            <a:avLst/>
          </a:prstGeom>
        </p:spPr>
        <p:txBody>
          <a:bodyPr vert="horz" wrap="square" lIns="0" tIns="53340" rIns="0" bIns="0" rtlCol="0">
            <a:spAutoFit/>
          </a:bodyPr>
          <a:lstStyle/>
          <a:p>
            <a:pPr marL="88265" marR="5080" indent="-76200">
              <a:lnSpc>
                <a:spcPts val="2600"/>
              </a:lnSpc>
              <a:spcBef>
                <a:spcPts val="420"/>
              </a:spcBef>
            </a:pPr>
            <a:r>
              <a:rPr sz="2400" b="1" spc="-10" dirty="0">
                <a:solidFill>
                  <a:srgbClr val="FFFFFF"/>
                </a:solidFill>
                <a:latin typeface="Calibri"/>
                <a:cs typeface="Calibri"/>
              </a:rPr>
              <a:t>Business</a:t>
            </a:r>
            <a:r>
              <a:rPr sz="2400" b="1" spc="-105" dirty="0">
                <a:solidFill>
                  <a:srgbClr val="FFFFFF"/>
                </a:solidFill>
                <a:latin typeface="Calibri"/>
                <a:cs typeface="Calibri"/>
              </a:rPr>
              <a:t> </a:t>
            </a:r>
            <a:r>
              <a:rPr sz="2400" b="1" spc="-20" dirty="0">
                <a:solidFill>
                  <a:srgbClr val="FFFFFF"/>
                </a:solidFill>
                <a:latin typeface="Calibri"/>
                <a:cs typeface="Calibri"/>
              </a:rPr>
              <a:t>Associate  Agreement</a:t>
            </a:r>
            <a:r>
              <a:rPr sz="2400" b="1" spc="-60" dirty="0">
                <a:solidFill>
                  <a:srgbClr val="FFFFFF"/>
                </a:solidFill>
                <a:latin typeface="Calibri"/>
                <a:cs typeface="Calibri"/>
              </a:rPr>
              <a:t> </a:t>
            </a:r>
            <a:r>
              <a:rPr sz="2400" b="1" spc="-20" dirty="0">
                <a:solidFill>
                  <a:srgbClr val="FFFFFF"/>
                </a:solidFill>
                <a:latin typeface="Calibri"/>
                <a:cs typeface="Calibri"/>
              </a:rPr>
              <a:t>(BAA)</a:t>
            </a:r>
            <a:endParaRPr sz="2400">
              <a:latin typeface="Calibri"/>
              <a:cs typeface="Calibri"/>
            </a:endParaRPr>
          </a:p>
        </p:txBody>
      </p:sp>
      <p:sp>
        <p:nvSpPr>
          <p:cNvPr id="15" name="object 15"/>
          <p:cNvSpPr txBox="1"/>
          <p:nvPr/>
        </p:nvSpPr>
        <p:spPr>
          <a:xfrm>
            <a:off x="871620" y="4654827"/>
            <a:ext cx="10208260" cy="1143635"/>
          </a:xfrm>
          <a:prstGeom prst="rect">
            <a:avLst/>
          </a:prstGeom>
        </p:spPr>
        <p:txBody>
          <a:bodyPr vert="horz" wrap="square" lIns="0" tIns="40640" rIns="0" bIns="0" rtlCol="0">
            <a:spAutoFit/>
          </a:bodyPr>
          <a:lstStyle/>
          <a:p>
            <a:pPr marL="241300" indent="-228600">
              <a:lnSpc>
                <a:spcPct val="100000"/>
              </a:lnSpc>
              <a:spcBef>
                <a:spcPts val="320"/>
              </a:spcBef>
              <a:buChar char="•"/>
              <a:tabLst>
                <a:tab pos="241300" algn="l"/>
              </a:tabLst>
            </a:pPr>
            <a:r>
              <a:rPr sz="2400" dirty="0">
                <a:latin typeface="Calibri"/>
                <a:cs typeface="Calibri"/>
              </a:rPr>
              <a:t>If </a:t>
            </a:r>
            <a:r>
              <a:rPr sz="2400" spc="-10" dirty="0">
                <a:latin typeface="Calibri"/>
                <a:cs typeface="Calibri"/>
              </a:rPr>
              <a:t>not </a:t>
            </a:r>
            <a:r>
              <a:rPr sz="2400" spc="-20" dirty="0">
                <a:latin typeface="Calibri"/>
                <a:cs typeface="Calibri"/>
              </a:rPr>
              <a:t>already </a:t>
            </a:r>
            <a:r>
              <a:rPr sz="2400" dirty="0">
                <a:latin typeface="Calibri"/>
                <a:cs typeface="Calibri"/>
              </a:rPr>
              <a:t>in </a:t>
            </a:r>
            <a:r>
              <a:rPr sz="2400" spc="-10" dirty="0">
                <a:latin typeface="Calibri"/>
                <a:cs typeface="Calibri"/>
              </a:rPr>
              <a:t>place, </a:t>
            </a:r>
            <a:r>
              <a:rPr sz="2400" dirty="0">
                <a:latin typeface="Calibri"/>
                <a:cs typeface="Calibri"/>
              </a:rPr>
              <a:t>a </a:t>
            </a:r>
            <a:r>
              <a:rPr sz="2400" spc="-20" dirty="0">
                <a:latin typeface="Calibri"/>
                <a:cs typeface="Calibri"/>
              </a:rPr>
              <a:t>BAA </a:t>
            </a:r>
            <a:r>
              <a:rPr sz="2400" dirty="0">
                <a:latin typeface="Calibri"/>
                <a:cs typeface="Calibri"/>
              </a:rPr>
              <a:t>will </a:t>
            </a:r>
            <a:r>
              <a:rPr sz="2400" spc="-10" dirty="0">
                <a:latin typeface="Calibri"/>
                <a:cs typeface="Calibri"/>
              </a:rPr>
              <a:t>need </a:t>
            </a:r>
            <a:r>
              <a:rPr sz="2400" spc="-25" dirty="0">
                <a:latin typeface="Calibri"/>
                <a:cs typeface="Calibri"/>
              </a:rPr>
              <a:t>to </a:t>
            </a:r>
            <a:r>
              <a:rPr sz="2400" spc="-5" dirty="0">
                <a:latin typeface="Calibri"/>
                <a:cs typeface="Calibri"/>
              </a:rPr>
              <a:t>be </a:t>
            </a:r>
            <a:r>
              <a:rPr sz="2400" spc="-10" dirty="0">
                <a:latin typeface="Calibri"/>
                <a:cs typeface="Calibri"/>
              </a:rPr>
              <a:t>put </a:t>
            </a:r>
            <a:r>
              <a:rPr sz="2400" dirty="0">
                <a:latin typeface="Calibri"/>
                <a:cs typeface="Calibri"/>
              </a:rPr>
              <a:t>in </a:t>
            </a:r>
            <a:r>
              <a:rPr sz="2400" spc="-10" dirty="0">
                <a:latin typeface="Calibri"/>
                <a:cs typeface="Calibri"/>
              </a:rPr>
              <a:t>place </a:t>
            </a:r>
            <a:r>
              <a:rPr sz="2400" dirty="0">
                <a:latin typeface="Calibri"/>
                <a:cs typeface="Calibri"/>
              </a:rPr>
              <a:t>with </a:t>
            </a:r>
            <a:r>
              <a:rPr sz="2400" spc="-10" dirty="0">
                <a:latin typeface="Calibri"/>
                <a:cs typeface="Calibri"/>
              </a:rPr>
              <a:t>each health</a:t>
            </a:r>
            <a:r>
              <a:rPr sz="2400" spc="20" dirty="0">
                <a:latin typeface="Calibri"/>
                <a:cs typeface="Calibri"/>
              </a:rPr>
              <a:t> </a:t>
            </a:r>
            <a:r>
              <a:rPr sz="2400" spc="-45" dirty="0">
                <a:latin typeface="Calibri"/>
                <a:cs typeface="Calibri"/>
              </a:rPr>
              <a:t>system</a:t>
            </a:r>
            <a:endParaRPr sz="2400">
              <a:latin typeface="Calibri"/>
              <a:cs typeface="Calibri"/>
            </a:endParaRPr>
          </a:p>
          <a:p>
            <a:pPr marL="240665" marR="85725" indent="-228600">
              <a:lnSpc>
                <a:spcPts val="2600"/>
              </a:lnSpc>
              <a:spcBef>
                <a:spcPts val="545"/>
              </a:spcBef>
              <a:buChar char="•"/>
              <a:tabLst>
                <a:tab pos="241300" algn="l"/>
              </a:tabLst>
            </a:pPr>
            <a:r>
              <a:rPr sz="2400" spc="-10" dirty="0">
                <a:latin typeface="Calibri"/>
                <a:cs typeface="Calibri"/>
              </a:rPr>
              <a:t>Please help </a:t>
            </a:r>
            <a:r>
              <a:rPr sz="2400" spc="-5" dirty="0">
                <a:latin typeface="Calibri"/>
                <a:cs typeface="Calibri"/>
              </a:rPr>
              <a:t>us </a:t>
            </a:r>
            <a:r>
              <a:rPr sz="2400" spc="-25" dirty="0">
                <a:latin typeface="Calibri"/>
                <a:cs typeface="Calibri"/>
              </a:rPr>
              <a:t>get </a:t>
            </a:r>
            <a:r>
              <a:rPr sz="2400" dirty="0">
                <a:latin typeface="Calibri"/>
                <a:cs typeface="Calibri"/>
              </a:rPr>
              <a:t>in </a:t>
            </a:r>
            <a:r>
              <a:rPr sz="2400" spc="-30" dirty="0">
                <a:latin typeface="Calibri"/>
                <a:cs typeface="Calibri"/>
              </a:rPr>
              <a:t>contact </a:t>
            </a:r>
            <a:r>
              <a:rPr sz="2400" dirty="0">
                <a:latin typeface="Calibri"/>
                <a:cs typeface="Calibri"/>
              </a:rPr>
              <a:t>with the </a:t>
            </a:r>
            <a:r>
              <a:rPr sz="2400" spc="-30" dirty="0">
                <a:latin typeface="Calibri"/>
                <a:cs typeface="Calibri"/>
              </a:rPr>
              <a:t>correct person </a:t>
            </a:r>
            <a:r>
              <a:rPr sz="2400" spc="-20" dirty="0">
                <a:latin typeface="Calibri"/>
                <a:cs typeface="Calibri"/>
              </a:rPr>
              <a:t>at </a:t>
            </a:r>
            <a:r>
              <a:rPr sz="2400" spc="-25" dirty="0">
                <a:latin typeface="Calibri"/>
                <a:cs typeface="Calibri"/>
              </a:rPr>
              <a:t>your </a:t>
            </a:r>
            <a:r>
              <a:rPr sz="2400" spc="-10" dirty="0">
                <a:latin typeface="Calibri"/>
                <a:cs typeface="Calibri"/>
              </a:rPr>
              <a:t>health </a:t>
            </a:r>
            <a:r>
              <a:rPr sz="2400" spc="-45" dirty="0">
                <a:latin typeface="Calibri"/>
                <a:cs typeface="Calibri"/>
              </a:rPr>
              <a:t>system </a:t>
            </a:r>
            <a:r>
              <a:rPr sz="2400" spc="-25" dirty="0">
                <a:latin typeface="Calibri"/>
                <a:cs typeface="Calibri"/>
              </a:rPr>
              <a:t>to get  </a:t>
            </a:r>
            <a:r>
              <a:rPr sz="2400" dirty="0">
                <a:latin typeface="Calibri"/>
                <a:cs typeface="Calibri"/>
              </a:rPr>
              <a:t>this </a:t>
            </a:r>
            <a:r>
              <a:rPr sz="2400" spc="-20" dirty="0">
                <a:latin typeface="Calibri"/>
                <a:cs typeface="Calibri"/>
              </a:rPr>
              <a:t>agreement </a:t>
            </a:r>
            <a:r>
              <a:rPr sz="2400" dirty="0">
                <a:latin typeface="Calibri"/>
                <a:cs typeface="Calibri"/>
              </a:rPr>
              <a:t>in</a:t>
            </a:r>
            <a:r>
              <a:rPr sz="2400" spc="-20" dirty="0">
                <a:latin typeface="Calibri"/>
                <a:cs typeface="Calibri"/>
              </a:rPr>
              <a:t> </a:t>
            </a:r>
            <a:r>
              <a:rPr sz="2400" spc="-10" dirty="0">
                <a:latin typeface="Calibri"/>
                <a:cs typeface="Calibri"/>
              </a:rPr>
              <a:t>place!</a:t>
            </a:r>
            <a:endParaRPr sz="240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0014" y="585317"/>
            <a:ext cx="8849995" cy="635635"/>
          </a:xfrm>
          <a:prstGeom prst="rect">
            <a:avLst/>
          </a:prstGeom>
        </p:spPr>
        <p:txBody>
          <a:bodyPr vert="horz" wrap="square" lIns="0" tIns="12700" rIns="0" bIns="0" rtlCol="0">
            <a:spAutoFit/>
          </a:bodyPr>
          <a:lstStyle/>
          <a:p>
            <a:pPr marL="12700">
              <a:lnSpc>
                <a:spcPct val="100000"/>
              </a:lnSpc>
              <a:spcBef>
                <a:spcPts val="100"/>
              </a:spcBef>
            </a:pPr>
            <a:r>
              <a:rPr sz="4000" spc="-5" dirty="0"/>
              <a:t>WV </a:t>
            </a:r>
            <a:r>
              <a:rPr sz="4000" spc="-10" dirty="0"/>
              <a:t>HIV </a:t>
            </a:r>
            <a:r>
              <a:rPr sz="4000" dirty="0"/>
              <a:t>AMP </a:t>
            </a:r>
            <a:r>
              <a:rPr sz="4000" spc="-10" dirty="0"/>
              <a:t>Data </a:t>
            </a:r>
            <a:r>
              <a:rPr sz="4000" spc="-25" dirty="0"/>
              <a:t>System</a:t>
            </a:r>
            <a:r>
              <a:rPr sz="4000" spc="-130" dirty="0"/>
              <a:t> </a:t>
            </a:r>
            <a:r>
              <a:rPr sz="4000" spc="-10" dirty="0"/>
              <a:t>Capabilities</a:t>
            </a:r>
            <a:endParaRPr sz="4000"/>
          </a:p>
        </p:txBody>
      </p:sp>
      <p:sp>
        <p:nvSpPr>
          <p:cNvPr id="3" name="object 3"/>
          <p:cNvSpPr/>
          <p:nvPr/>
        </p:nvSpPr>
        <p:spPr>
          <a:xfrm>
            <a:off x="4728208" y="1735835"/>
            <a:ext cx="6252210" cy="756920"/>
          </a:xfrm>
          <a:custGeom>
            <a:avLst/>
            <a:gdLst/>
            <a:ahLst/>
            <a:cxnLst/>
            <a:rect l="l" t="t" r="r" b="b"/>
            <a:pathLst>
              <a:path w="6252209" h="756919">
                <a:moveTo>
                  <a:pt x="6125959" y="0"/>
                </a:moveTo>
                <a:lnTo>
                  <a:pt x="0" y="0"/>
                </a:lnTo>
                <a:lnTo>
                  <a:pt x="0" y="756412"/>
                </a:lnTo>
                <a:lnTo>
                  <a:pt x="6125959" y="756412"/>
                </a:lnTo>
                <a:lnTo>
                  <a:pt x="6175057" y="746506"/>
                </a:lnTo>
                <a:lnTo>
                  <a:pt x="6215138" y="719480"/>
                </a:lnTo>
                <a:lnTo>
                  <a:pt x="6242177" y="679411"/>
                </a:lnTo>
                <a:lnTo>
                  <a:pt x="6252083" y="630326"/>
                </a:lnTo>
                <a:lnTo>
                  <a:pt x="6252083" y="126072"/>
                </a:lnTo>
                <a:lnTo>
                  <a:pt x="6242177" y="77000"/>
                </a:lnTo>
                <a:lnTo>
                  <a:pt x="6215138" y="36918"/>
                </a:lnTo>
                <a:lnTo>
                  <a:pt x="6175057" y="9906"/>
                </a:lnTo>
                <a:lnTo>
                  <a:pt x="6125959" y="0"/>
                </a:lnTo>
                <a:close/>
              </a:path>
            </a:pathLst>
          </a:custGeom>
          <a:solidFill>
            <a:srgbClr val="CFD3EA">
              <a:alpha val="90194"/>
            </a:srgbClr>
          </a:solidFill>
        </p:spPr>
        <p:txBody>
          <a:bodyPr wrap="square" lIns="0" tIns="0" rIns="0" bIns="0" rtlCol="0"/>
          <a:lstStyle/>
          <a:p>
            <a:endParaRPr/>
          </a:p>
        </p:txBody>
      </p:sp>
      <p:sp>
        <p:nvSpPr>
          <p:cNvPr id="4" name="object 4"/>
          <p:cNvSpPr/>
          <p:nvPr/>
        </p:nvSpPr>
        <p:spPr>
          <a:xfrm>
            <a:off x="4728590" y="1736213"/>
            <a:ext cx="6252210" cy="756920"/>
          </a:xfrm>
          <a:custGeom>
            <a:avLst/>
            <a:gdLst/>
            <a:ahLst/>
            <a:cxnLst/>
            <a:rect l="l" t="t" r="r" b="b"/>
            <a:pathLst>
              <a:path w="6252209" h="756919">
                <a:moveTo>
                  <a:pt x="6252083" y="126072"/>
                </a:moveTo>
                <a:lnTo>
                  <a:pt x="6252083" y="630339"/>
                </a:lnTo>
                <a:lnTo>
                  <a:pt x="6242164" y="679411"/>
                </a:lnTo>
                <a:lnTo>
                  <a:pt x="6215138" y="719493"/>
                </a:lnTo>
                <a:lnTo>
                  <a:pt x="6175044" y="746506"/>
                </a:lnTo>
                <a:lnTo>
                  <a:pt x="6125959" y="756412"/>
                </a:lnTo>
                <a:lnTo>
                  <a:pt x="0" y="756412"/>
                </a:lnTo>
                <a:lnTo>
                  <a:pt x="0" y="0"/>
                </a:lnTo>
                <a:lnTo>
                  <a:pt x="6125959" y="0"/>
                </a:lnTo>
                <a:lnTo>
                  <a:pt x="6175044" y="9906"/>
                </a:lnTo>
                <a:lnTo>
                  <a:pt x="6215138" y="36931"/>
                </a:lnTo>
                <a:lnTo>
                  <a:pt x="6242164" y="77000"/>
                </a:lnTo>
                <a:lnTo>
                  <a:pt x="6252083" y="126072"/>
                </a:lnTo>
                <a:close/>
              </a:path>
            </a:pathLst>
          </a:custGeom>
          <a:ln w="12700">
            <a:solidFill>
              <a:srgbClr val="CFD3EA"/>
            </a:solidFill>
          </a:ln>
        </p:spPr>
        <p:txBody>
          <a:bodyPr wrap="square" lIns="0" tIns="0" rIns="0" bIns="0" rtlCol="0"/>
          <a:lstStyle/>
          <a:p>
            <a:endParaRPr/>
          </a:p>
        </p:txBody>
      </p:sp>
      <p:sp>
        <p:nvSpPr>
          <p:cNvPr id="5" name="object 5"/>
          <p:cNvSpPr txBox="1"/>
          <p:nvPr/>
        </p:nvSpPr>
        <p:spPr>
          <a:xfrm>
            <a:off x="4963017" y="1767922"/>
            <a:ext cx="5518785" cy="608965"/>
          </a:xfrm>
          <a:prstGeom prst="rect">
            <a:avLst/>
          </a:prstGeom>
        </p:spPr>
        <p:txBody>
          <a:bodyPr vert="horz" wrap="square" lIns="0" tIns="42545" rIns="0" bIns="0" rtlCol="0">
            <a:spAutoFit/>
          </a:bodyPr>
          <a:lstStyle/>
          <a:p>
            <a:pPr marL="241935" marR="5080" indent="-229870">
              <a:lnSpc>
                <a:spcPts val="2200"/>
              </a:lnSpc>
              <a:spcBef>
                <a:spcPts val="335"/>
              </a:spcBef>
              <a:buChar char="•"/>
              <a:tabLst>
                <a:tab pos="242570" algn="l"/>
              </a:tabLst>
            </a:pPr>
            <a:r>
              <a:rPr sz="2000" spc="-20" dirty="0">
                <a:latin typeface="Calibri"/>
                <a:cs typeface="Calibri"/>
              </a:rPr>
              <a:t>Each provider </a:t>
            </a:r>
            <a:r>
              <a:rPr sz="2000" spc="-10" dirty="0">
                <a:latin typeface="Calibri"/>
                <a:cs typeface="Calibri"/>
              </a:rPr>
              <a:t>will </a:t>
            </a:r>
            <a:r>
              <a:rPr sz="2000" spc="-30" dirty="0">
                <a:latin typeface="Calibri"/>
                <a:cs typeface="Calibri"/>
              </a:rPr>
              <a:t>have </a:t>
            </a:r>
            <a:r>
              <a:rPr sz="2000" spc="-10" dirty="0">
                <a:latin typeface="Calibri"/>
                <a:cs typeface="Calibri"/>
              </a:rPr>
              <a:t>their own log in </a:t>
            </a:r>
            <a:r>
              <a:rPr sz="2000" spc="-20" dirty="0">
                <a:latin typeface="Calibri"/>
                <a:cs typeface="Calibri"/>
              </a:rPr>
              <a:t>information  to </a:t>
            </a:r>
            <a:r>
              <a:rPr sz="2000" spc="-10" dirty="0">
                <a:latin typeface="Calibri"/>
                <a:cs typeface="Calibri"/>
              </a:rPr>
              <a:t>access </a:t>
            </a:r>
            <a:r>
              <a:rPr sz="2000" spc="-5" dirty="0">
                <a:latin typeface="Calibri"/>
                <a:cs typeface="Calibri"/>
              </a:rPr>
              <a:t>the </a:t>
            </a:r>
            <a:r>
              <a:rPr sz="2000" spc="-10" dirty="0">
                <a:latin typeface="Calibri"/>
                <a:cs typeface="Calibri"/>
              </a:rPr>
              <a:t>web-based </a:t>
            </a:r>
            <a:r>
              <a:rPr sz="2000" spc="-25" dirty="0">
                <a:latin typeface="Calibri"/>
                <a:cs typeface="Calibri"/>
              </a:rPr>
              <a:t>data</a:t>
            </a:r>
            <a:r>
              <a:rPr sz="2000" dirty="0">
                <a:latin typeface="Calibri"/>
                <a:cs typeface="Calibri"/>
              </a:rPr>
              <a:t> </a:t>
            </a:r>
            <a:r>
              <a:rPr sz="2000" spc="-45" dirty="0">
                <a:latin typeface="Calibri"/>
                <a:cs typeface="Calibri"/>
              </a:rPr>
              <a:t>system</a:t>
            </a:r>
            <a:endParaRPr sz="2000">
              <a:latin typeface="Calibri"/>
              <a:cs typeface="Calibri"/>
            </a:endParaRPr>
          </a:p>
        </p:txBody>
      </p:sp>
      <p:sp>
        <p:nvSpPr>
          <p:cNvPr id="6" name="object 6"/>
          <p:cNvSpPr/>
          <p:nvPr/>
        </p:nvSpPr>
        <p:spPr>
          <a:xfrm>
            <a:off x="1212338" y="1641348"/>
            <a:ext cx="3516629" cy="945515"/>
          </a:xfrm>
          <a:custGeom>
            <a:avLst/>
            <a:gdLst/>
            <a:ahLst/>
            <a:cxnLst/>
            <a:rect l="l" t="t" r="r" b="b"/>
            <a:pathLst>
              <a:path w="3516629" h="945514">
                <a:moveTo>
                  <a:pt x="3358870" y="0"/>
                </a:moveTo>
                <a:lnTo>
                  <a:pt x="157632" y="0"/>
                </a:lnTo>
                <a:lnTo>
                  <a:pt x="107810" y="8026"/>
                </a:lnTo>
                <a:lnTo>
                  <a:pt x="64541" y="30391"/>
                </a:lnTo>
                <a:lnTo>
                  <a:pt x="30416" y="64490"/>
                </a:lnTo>
                <a:lnTo>
                  <a:pt x="8039" y="107734"/>
                </a:lnTo>
                <a:lnTo>
                  <a:pt x="0" y="157518"/>
                </a:lnTo>
                <a:lnTo>
                  <a:pt x="0" y="787603"/>
                </a:lnTo>
                <a:lnTo>
                  <a:pt x="8039" y="837387"/>
                </a:lnTo>
                <a:lnTo>
                  <a:pt x="30416" y="880630"/>
                </a:lnTo>
                <a:lnTo>
                  <a:pt x="64541" y="914742"/>
                </a:lnTo>
                <a:lnTo>
                  <a:pt x="107810" y="937107"/>
                </a:lnTo>
                <a:lnTo>
                  <a:pt x="157632" y="945134"/>
                </a:lnTo>
                <a:lnTo>
                  <a:pt x="3358870" y="945134"/>
                </a:lnTo>
                <a:lnTo>
                  <a:pt x="3408692" y="937107"/>
                </a:lnTo>
                <a:lnTo>
                  <a:pt x="3451974" y="914742"/>
                </a:lnTo>
                <a:lnTo>
                  <a:pt x="3486086" y="880630"/>
                </a:lnTo>
                <a:lnTo>
                  <a:pt x="3508463" y="837387"/>
                </a:lnTo>
                <a:lnTo>
                  <a:pt x="3516503" y="787603"/>
                </a:lnTo>
                <a:lnTo>
                  <a:pt x="3516503" y="157518"/>
                </a:lnTo>
                <a:lnTo>
                  <a:pt x="3508463" y="107734"/>
                </a:lnTo>
                <a:lnTo>
                  <a:pt x="3486086" y="64490"/>
                </a:lnTo>
                <a:lnTo>
                  <a:pt x="3451974" y="30391"/>
                </a:lnTo>
                <a:lnTo>
                  <a:pt x="3408692" y="8026"/>
                </a:lnTo>
                <a:lnTo>
                  <a:pt x="3358870" y="0"/>
                </a:lnTo>
                <a:close/>
              </a:path>
            </a:pathLst>
          </a:custGeom>
          <a:solidFill>
            <a:srgbClr val="0083C5"/>
          </a:solidFill>
        </p:spPr>
        <p:txBody>
          <a:bodyPr wrap="square" lIns="0" tIns="0" rIns="0" bIns="0" rtlCol="0"/>
          <a:lstStyle/>
          <a:p>
            <a:endParaRPr/>
          </a:p>
        </p:txBody>
      </p:sp>
      <p:sp>
        <p:nvSpPr>
          <p:cNvPr id="7" name="object 7"/>
          <p:cNvSpPr/>
          <p:nvPr/>
        </p:nvSpPr>
        <p:spPr>
          <a:xfrm>
            <a:off x="1212722" y="1641734"/>
            <a:ext cx="3516629" cy="945515"/>
          </a:xfrm>
          <a:custGeom>
            <a:avLst/>
            <a:gdLst/>
            <a:ahLst/>
            <a:cxnLst/>
            <a:rect l="l" t="t" r="r" b="b"/>
            <a:pathLst>
              <a:path w="3516629" h="945514">
                <a:moveTo>
                  <a:pt x="0" y="157518"/>
                </a:moveTo>
                <a:lnTo>
                  <a:pt x="8039" y="107721"/>
                </a:lnTo>
                <a:lnTo>
                  <a:pt x="30416" y="64490"/>
                </a:lnTo>
                <a:lnTo>
                  <a:pt x="64541" y="30391"/>
                </a:lnTo>
                <a:lnTo>
                  <a:pt x="107810" y="8026"/>
                </a:lnTo>
                <a:lnTo>
                  <a:pt x="157632" y="0"/>
                </a:lnTo>
                <a:lnTo>
                  <a:pt x="3358870" y="0"/>
                </a:lnTo>
                <a:lnTo>
                  <a:pt x="3408692" y="8026"/>
                </a:lnTo>
                <a:lnTo>
                  <a:pt x="3451961" y="30391"/>
                </a:lnTo>
                <a:lnTo>
                  <a:pt x="3486086" y="64490"/>
                </a:lnTo>
                <a:lnTo>
                  <a:pt x="3508463" y="107721"/>
                </a:lnTo>
                <a:lnTo>
                  <a:pt x="3516503" y="157518"/>
                </a:lnTo>
                <a:lnTo>
                  <a:pt x="3516503" y="787590"/>
                </a:lnTo>
                <a:lnTo>
                  <a:pt x="3508463" y="837387"/>
                </a:lnTo>
                <a:lnTo>
                  <a:pt x="3486086" y="880630"/>
                </a:lnTo>
                <a:lnTo>
                  <a:pt x="3451961" y="914730"/>
                </a:lnTo>
                <a:lnTo>
                  <a:pt x="3408692" y="937094"/>
                </a:lnTo>
                <a:lnTo>
                  <a:pt x="3358870" y="945134"/>
                </a:lnTo>
                <a:lnTo>
                  <a:pt x="157632" y="945134"/>
                </a:lnTo>
                <a:lnTo>
                  <a:pt x="107810" y="937094"/>
                </a:lnTo>
                <a:lnTo>
                  <a:pt x="64541" y="914730"/>
                </a:lnTo>
                <a:lnTo>
                  <a:pt x="30416" y="880630"/>
                </a:lnTo>
                <a:lnTo>
                  <a:pt x="8039" y="837387"/>
                </a:lnTo>
                <a:lnTo>
                  <a:pt x="0" y="787590"/>
                </a:lnTo>
                <a:lnTo>
                  <a:pt x="0" y="157518"/>
                </a:lnTo>
                <a:close/>
              </a:path>
            </a:pathLst>
          </a:custGeom>
          <a:ln w="12700">
            <a:solidFill>
              <a:srgbClr val="FFFFFF"/>
            </a:solidFill>
          </a:ln>
        </p:spPr>
        <p:txBody>
          <a:bodyPr wrap="square" lIns="0" tIns="0" rIns="0" bIns="0" rtlCol="0"/>
          <a:lstStyle/>
          <a:p>
            <a:endParaRPr/>
          </a:p>
        </p:txBody>
      </p:sp>
      <p:sp>
        <p:nvSpPr>
          <p:cNvPr id="8" name="object 8"/>
          <p:cNvSpPr txBox="1"/>
          <p:nvPr/>
        </p:nvSpPr>
        <p:spPr>
          <a:xfrm>
            <a:off x="1873181" y="1673241"/>
            <a:ext cx="2157730" cy="789305"/>
          </a:xfrm>
          <a:prstGeom prst="rect">
            <a:avLst/>
          </a:prstGeom>
        </p:spPr>
        <p:txBody>
          <a:bodyPr vert="horz" wrap="square" lIns="0" tIns="47625" rIns="0" bIns="0" rtlCol="0">
            <a:spAutoFit/>
          </a:bodyPr>
          <a:lstStyle/>
          <a:p>
            <a:pPr marL="448309" marR="5080" indent="-436245">
              <a:lnSpc>
                <a:spcPts val="2900"/>
              </a:lnSpc>
              <a:spcBef>
                <a:spcPts val="375"/>
              </a:spcBef>
            </a:pPr>
            <a:r>
              <a:rPr sz="2600" spc="-35" dirty="0">
                <a:solidFill>
                  <a:srgbClr val="FFFFFF"/>
                </a:solidFill>
                <a:latin typeface="Calibri"/>
                <a:cs typeface="Calibri"/>
              </a:rPr>
              <a:t>Centralized</a:t>
            </a:r>
            <a:r>
              <a:rPr sz="2600" spc="-100" dirty="0">
                <a:solidFill>
                  <a:srgbClr val="FFFFFF"/>
                </a:solidFill>
                <a:latin typeface="Calibri"/>
                <a:cs typeface="Calibri"/>
              </a:rPr>
              <a:t> </a:t>
            </a:r>
            <a:r>
              <a:rPr sz="2600" spc="-30" dirty="0">
                <a:solidFill>
                  <a:srgbClr val="FFFFFF"/>
                </a:solidFill>
                <a:latin typeface="Calibri"/>
                <a:cs typeface="Calibri"/>
              </a:rPr>
              <a:t>data  </a:t>
            </a:r>
            <a:r>
              <a:rPr sz="2600" spc="-15" dirty="0">
                <a:solidFill>
                  <a:srgbClr val="FFFFFF"/>
                </a:solidFill>
                <a:latin typeface="Calibri"/>
                <a:cs typeface="Calibri"/>
              </a:rPr>
              <a:t>collection</a:t>
            </a:r>
            <a:endParaRPr sz="2600">
              <a:latin typeface="Calibri"/>
              <a:cs typeface="Calibri"/>
            </a:endParaRPr>
          </a:p>
        </p:txBody>
      </p:sp>
      <p:sp>
        <p:nvSpPr>
          <p:cNvPr id="9" name="object 9"/>
          <p:cNvSpPr/>
          <p:nvPr/>
        </p:nvSpPr>
        <p:spPr>
          <a:xfrm>
            <a:off x="4728208" y="2734055"/>
            <a:ext cx="6252210" cy="756920"/>
          </a:xfrm>
          <a:custGeom>
            <a:avLst/>
            <a:gdLst/>
            <a:ahLst/>
            <a:cxnLst/>
            <a:rect l="l" t="t" r="r" b="b"/>
            <a:pathLst>
              <a:path w="6252209" h="756920">
                <a:moveTo>
                  <a:pt x="6125959" y="0"/>
                </a:moveTo>
                <a:lnTo>
                  <a:pt x="0" y="0"/>
                </a:lnTo>
                <a:lnTo>
                  <a:pt x="0" y="756412"/>
                </a:lnTo>
                <a:lnTo>
                  <a:pt x="6125959" y="756412"/>
                </a:lnTo>
                <a:lnTo>
                  <a:pt x="6175057" y="746506"/>
                </a:lnTo>
                <a:lnTo>
                  <a:pt x="6215138" y="719480"/>
                </a:lnTo>
                <a:lnTo>
                  <a:pt x="6242177" y="679411"/>
                </a:lnTo>
                <a:lnTo>
                  <a:pt x="6252083" y="630326"/>
                </a:lnTo>
                <a:lnTo>
                  <a:pt x="6252083" y="126072"/>
                </a:lnTo>
                <a:lnTo>
                  <a:pt x="6242177" y="77000"/>
                </a:lnTo>
                <a:lnTo>
                  <a:pt x="6215138" y="36918"/>
                </a:lnTo>
                <a:lnTo>
                  <a:pt x="6175057" y="9906"/>
                </a:lnTo>
                <a:lnTo>
                  <a:pt x="6125959" y="0"/>
                </a:lnTo>
                <a:close/>
              </a:path>
            </a:pathLst>
          </a:custGeom>
          <a:solidFill>
            <a:srgbClr val="CFE0E8">
              <a:alpha val="90194"/>
            </a:srgbClr>
          </a:solidFill>
        </p:spPr>
        <p:txBody>
          <a:bodyPr wrap="square" lIns="0" tIns="0" rIns="0" bIns="0" rtlCol="0"/>
          <a:lstStyle/>
          <a:p>
            <a:endParaRPr/>
          </a:p>
        </p:txBody>
      </p:sp>
      <p:sp>
        <p:nvSpPr>
          <p:cNvPr id="10" name="object 10"/>
          <p:cNvSpPr/>
          <p:nvPr/>
        </p:nvSpPr>
        <p:spPr>
          <a:xfrm>
            <a:off x="4728590" y="2734433"/>
            <a:ext cx="6252210" cy="756920"/>
          </a:xfrm>
          <a:custGeom>
            <a:avLst/>
            <a:gdLst/>
            <a:ahLst/>
            <a:cxnLst/>
            <a:rect l="l" t="t" r="r" b="b"/>
            <a:pathLst>
              <a:path w="6252209" h="756920">
                <a:moveTo>
                  <a:pt x="6252083" y="126072"/>
                </a:moveTo>
                <a:lnTo>
                  <a:pt x="6252083" y="630339"/>
                </a:lnTo>
                <a:lnTo>
                  <a:pt x="6242164" y="679411"/>
                </a:lnTo>
                <a:lnTo>
                  <a:pt x="6215138" y="719493"/>
                </a:lnTo>
                <a:lnTo>
                  <a:pt x="6175044" y="746506"/>
                </a:lnTo>
                <a:lnTo>
                  <a:pt x="6125959" y="756412"/>
                </a:lnTo>
                <a:lnTo>
                  <a:pt x="0" y="756412"/>
                </a:lnTo>
                <a:lnTo>
                  <a:pt x="0" y="0"/>
                </a:lnTo>
                <a:lnTo>
                  <a:pt x="6125959" y="0"/>
                </a:lnTo>
                <a:lnTo>
                  <a:pt x="6175044" y="9906"/>
                </a:lnTo>
                <a:lnTo>
                  <a:pt x="6215138" y="36931"/>
                </a:lnTo>
                <a:lnTo>
                  <a:pt x="6242164" y="77000"/>
                </a:lnTo>
                <a:lnTo>
                  <a:pt x="6252083" y="126072"/>
                </a:lnTo>
                <a:close/>
              </a:path>
            </a:pathLst>
          </a:custGeom>
          <a:ln w="12700">
            <a:solidFill>
              <a:srgbClr val="CFE0E8"/>
            </a:solidFill>
          </a:ln>
        </p:spPr>
        <p:txBody>
          <a:bodyPr wrap="square" lIns="0" tIns="0" rIns="0" bIns="0" rtlCol="0"/>
          <a:lstStyle/>
          <a:p>
            <a:endParaRPr/>
          </a:p>
        </p:txBody>
      </p:sp>
      <p:sp>
        <p:nvSpPr>
          <p:cNvPr id="11" name="object 11"/>
          <p:cNvSpPr txBox="1"/>
          <p:nvPr/>
        </p:nvSpPr>
        <p:spPr>
          <a:xfrm>
            <a:off x="4963779" y="2654630"/>
            <a:ext cx="5315585" cy="840740"/>
          </a:xfrm>
          <a:prstGeom prst="rect">
            <a:avLst/>
          </a:prstGeom>
        </p:spPr>
        <p:txBody>
          <a:bodyPr vert="horz" wrap="square" lIns="0" tIns="38100" rIns="0" bIns="0" rtlCol="0">
            <a:spAutoFit/>
          </a:bodyPr>
          <a:lstStyle/>
          <a:p>
            <a:pPr marL="184150" marR="5080" indent="-172085">
              <a:lnSpc>
                <a:spcPts val="2000"/>
              </a:lnSpc>
              <a:spcBef>
                <a:spcPts val="300"/>
              </a:spcBef>
              <a:buChar char="•"/>
              <a:tabLst>
                <a:tab pos="184150" algn="l"/>
              </a:tabLst>
            </a:pPr>
            <a:r>
              <a:rPr sz="1800" spc="-30" dirty="0">
                <a:latin typeface="Calibri"/>
                <a:cs typeface="Calibri"/>
              </a:rPr>
              <a:t>State-level </a:t>
            </a:r>
            <a:r>
              <a:rPr sz="1800" spc="-20" dirty="0">
                <a:latin typeface="Calibri"/>
                <a:cs typeface="Calibri"/>
              </a:rPr>
              <a:t>registry </a:t>
            </a:r>
            <a:r>
              <a:rPr sz="1800" spc="-5" dirty="0">
                <a:latin typeface="Calibri"/>
                <a:cs typeface="Calibri"/>
              </a:rPr>
              <a:t>of </a:t>
            </a:r>
            <a:r>
              <a:rPr sz="1800" dirty="0">
                <a:latin typeface="Calibri"/>
                <a:cs typeface="Calibri"/>
              </a:rPr>
              <a:t>all </a:t>
            </a:r>
            <a:r>
              <a:rPr sz="1800" spc="-20" dirty="0">
                <a:latin typeface="Calibri"/>
                <a:cs typeface="Calibri"/>
              </a:rPr>
              <a:t>patients </a:t>
            </a:r>
            <a:r>
              <a:rPr sz="1800" spc="-25" dirty="0">
                <a:latin typeface="Calibri"/>
                <a:cs typeface="Calibri"/>
              </a:rPr>
              <a:t>evaluated </a:t>
            </a:r>
            <a:r>
              <a:rPr sz="1800" spc="-15" dirty="0">
                <a:latin typeface="Calibri"/>
                <a:cs typeface="Calibri"/>
              </a:rPr>
              <a:t>through </a:t>
            </a:r>
            <a:r>
              <a:rPr sz="1800" dirty="0">
                <a:latin typeface="Calibri"/>
                <a:cs typeface="Calibri"/>
              </a:rPr>
              <a:t>WV  </a:t>
            </a:r>
            <a:r>
              <a:rPr sz="1800" spc="-5" dirty="0">
                <a:latin typeface="Calibri"/>
                <a:cs typeface="Calibri"/>
              </a:rPr>
              <a:t>HIV </a:t>
            </a:r>
            <a:r>
              <a:rPr sz="1800" dirty="0">
                <a:latin typeface="Calibri"/>
                <a:cs typeface="Calibri"/>
              </a:rPr>
              <a:t>AMP</a:t>
            </a:r>
            <a:endParaRPr sz="1800">
              <a:latin typeface="Calibri"/>
              <a:cs typeface="Calibri"/>
            </a:endParaRPr>
          </a:p>
          <a:p>
            <a:pPr marL="184150" indent="-171450">
              <a:lnSpc>
                <a:spcPct val="100000"/>
              </a:lnSpc>
              <a:spcBef>
                <a:spcPts val="60"/>
              </a:spcBef>
              <a:buChar char="•"/>
              <a:tabLst>
                <a:tab pos="184150" algn="l"/>
              </a:tabLst>
            </a:pPr>
            <a:r>
              <a:rPr sz="1800" spc="-20" dirty="0">
                <a:latin typeface="Calibri"/>
                <a:cs typeface="Calibri"/>
              </a:rPr>
              <a:t>Provider-level </a:t>
            </a:r>
            <a:r>
              <a:rPr sz="1800" spc="-10" dirty="0">
                <a:latin typeface="Calibri"/>
                <a:cs typeface="Calibri"/>
              </a:rPr>
              <a:t>dashboards </a:t>
            </a:r>
            <a:r>
              <a:rPr sz="1800" spc="-20" dirty="0">
                <a:latin typeface="Calibri"/>
                <a:cs typeface="Calibri"/>
              </a:rPr>
              <a:t>through </a:t>
            </a:r>
            <a:r>
              <a:rPr sz="1800" spc="-25" dirty="0">
                <a:latin typeface="Calibri"/>
                <a:cs typeface="Calibri"/>
              </a:rPr>
              <a:t>data </a:t>
            </a:r>
            <a:r>
              <a:rPr sz="1800" spc="-10" dirty="0">
                <a:latin typeface="Calibri"/>
                <a:cs typeface="Calibri"/>
              </a:rPr>
              <a:t>access</a:t>
            </a:r>
            <a:r>
              <a:rPr sz="1800" spc="105" dirty="0">
                <a:latin typeface="Calibri"/>
                <a:cs typeface="Calibri"/>
              </a:rPr>
              <a:t> </a:t>
            </a:r>
            <a:r>
              <a:rPr sz="1800" spc="-20" dirty="0">
                <a:latin typeface="Calibri"/>
                <a:cs typeface="Calibri"/>
              </a:rPr>
              <a:t>groups</a:t>
            </a:r>
            <a:endParaRPr sz="1800">
              <a:latin typeface="Calibri"/>
              <a:cs typeface="Calibri"/>
            </a:endParaRPr>
          </a:p>
        </p:txBody>
      </p:sp>
      <p:sp>
        <p:nvSpPr>
          <p:cNvPr id="12" name="object 12"/>
          <p:cNvSpPr/>
          <p:nvPr/>
        </p:nvSpPr>
        <p:spPr>
          <a:xfrm>
            <a:off x="1212338" y="2634233"/>
            <a:ext cx="3516629" cy="945515"/>
          </a:xfrm>
          <a:custGeom>
            <a:avLst/>
            <a:gdLst/>
            <a:ahLst/>
            <a:cxnLst/>
            <a:rect l="l" t="t" r="r" b="b"/>
            <a:pathLst>
              <a:path w="3516629" h="945514">
                <a:moveTo>
                  <a:pt x="3358870" y="0"/>
                </a:moveTo>
                <a:lnTo>
                  <a:pt x="157632" y="0"/>
                </a:lnTo>
                <a:lnTo>
                  <a:pt x="107810" y="8026"/>
                </a:lnTo>
                <a:lnTo>
                  <a:pt x="64541" y="30391"/>
                </a:lnTo>
                <a:lnTo>
                  <a:pt x="30416" y="64490"/>
                </a:lnTo>
                <a:lnTo>
                  <a:pt x="8039" y="107734"/>
                </a:lnTo>
                <a:lnTo>
                  <a:pt x="0" y="157518"/>
                </a:lnTo>
                <a:lnTo>
                  <a:pt x="0" y="787603"/>
                </a:lnTo>
                <a:lnTo>
                  <a:pt x="8039" y="837387"/>
                </a:lnTo>
                <a:lnTo>
                  <a:pt x="30416" y="880630"/>
                </a:lnTo>
                <a:lnTo>
                  <a:pt x="64541" y="914742"/>
                </a:lnTo>
                <a:lnTo>
                  <a:pt x="107810" y="937107"/>
                </a:lnTo>
                <a:lnTo>
                  <a:pt x="157632" y="945134"/>
                </a:lnTo>
                <a:lnTo>
                  <a:pt x="3358870" y="945134"/>
                </a:lnTo>
                <a:lnTo>
                  <a:pt x="3408692" y="937107"/>
                </a:lnTo>
                <a:lnTo>
                  <a:pt x="3451974" y="914742"/>
                </a:lnTo>
                <a:lnTo>
                  <a:pt x="3486086" y="880630"/>
                </a:lnTo>
                <a:lnTo>
                  <a:pt x="3508463" y="837387"/>
                </a:lnTo>
                <a:lnTo>
                  <a:pt x="3516503" y="787603"/>
                </a:lnTo>
                <a:lnTo>
                  <a:pt x="3516503" y="157518"/>
                </a:lnTo>
                <a:lnTo>
                  <a:pt x="3508463" y="107734"/>
                </a:lnTo>
                <a:lnTo>
                  <a:pt x="3486086" y="64490"/>
                </a:lnTo>
                <a:lnTo>
                  <a:pt x="3451974" y="30391"/>
                </a:lnTo>
                <a:lnTo>
                  <a:pt x="3408692" y="8026"/>
                </a:lnTo>
                <a:lnTo>
                  <a:pt x="3358870" y="0"/>
                </a:lnTo>
                <a:close/>
              </a:path>
            </a:pathLst>
          </a:custGeom>
          <a:solidFill>
            <a:srgbClr val="00ACED"/>
          </a:solidFill>
        </p:spPr>
        <p:txBody>
          <a:bodyPr wrap="square" lIns="0" tIns="0" rIns="0" bIns="0" rtlCol="0"/>
          <a:lstStyle/>
          <a:p>
            <a:endParaRPr/>
          </a:p>
        </p:txBody>
      </p:sp>
      <p:sp>
        <p:nvSpPr>
          <p:cNvPr id="13" name="object 13"/>
          <p:cNvSpPr/>
          <p:nvPr/>
        </p:nvSpPr>
        <p:spPr>
          <a:xfrm>
            <a:off x="1212722" y="2634619"/>
            <a:ext cx="3516629" cy="945515"/>
          </a:xfrm>
          <a:custGeom>
            <a:avLst/>
            <a:gdLst/>
            <a:ahLst/>
            <a:cxnLst/>
            <a:rect l="l" t="t" r="r" b="b"/>
            <a:pathLst>
              <a:path w="3516629" h="945514">
                <a:moveTo>
                  <a:pt x="0" y="157518"/>
                </a:moveTo>
                <a:lnTo>
                  <a:pt x="8039" y="107721"/>
                </a:lnTo>
                <a:lnTo>
                  <a:pt x="30416" y="64490"/>
                </a:lnTo>
                <a:lnTo>
                  <a:pt x="64541" y="30391"/>
                </a:lnTo>
                <a:lnTo>
                  <a:pt x="107810" y="8026"/>
                </a:lnTo>
                <a:lnTo>
                  <a:pt x="157632" y="0"/>
                </a:lnTo>
                <a:lnTo>
                  <a:pt x="3358870" y="0"/>
                </a:lnTo>
                <a:lnTo>
                  <a:pt x="3408692" y="8026"/>
                </a:lnTo>
                <a:lnTo>
                  <a:pt x="3451961" y="30391"/>
                </a:lnTo>
                <a:lnTo>
                  <a:pt x="3486086" y="64490"/>
                </a:lnTo>
                <a:lnTo>
                  <a:pt x="3508463" y="107721"/>
                </a:lnTo>
                <a:lnTo>
                  <a:pt x="3516503" y="157518"/>
                </a:lnTo>
                <a:lnTo>
                  <a:pt x="3516503" y="787590"/>
                </a:lnTo>
                <a:lnTo>
                  <a:pt x="3508463" y="837387"/>
                </a:lnTo>
                <a:lnTo>
                  <a:pt x="3486086" y="880630"/>
                </a:lnTo>
                <a:lnTo>
                  <a:pt x="3451961" y="914730"/>
                </a:lnTo>
                <a:lnTo>
                  <a:pt x="3408692" y="937094"/>
                </a:lnTo>
                <a:lnTo>
                  <a:pt x="3358870" y="945134"/>
                </a:lnTo>
                <a:lnTo>
                  <a:pt x="157632" y="945134"/>
                </a:lnTo>
                <a:lnTo>
                  <a:pt x="107810" y="937094"/>
                </a:lnTo>
                <a:lnTo>
                  <a:pt x="64541" y="914730"/>
                </a:lnTo>
                <a:lnTo>
                  <a:pt x="30416" y="880630"/>
                </a:lnTo>
                <a:lnTo>
                  <a:pt x="8039" y="837387"/>
                </a:lnTo>
                <a:lnTo>
                  <a:pt x="0" y="787590"/>
                </a:lnTo>
                <a:lnTo>
                  <a:pt x="0" y="157518"/>
                </a:lnTo>
                <a:close/>
              </a:path>
            </a:pathLst>
          </a:custGeom>
          <a:ln w="12700">
            <a:solidFill>
              <a:srgbClr val="FFFFFF"/>
            </a:solidFill>
          </a:ln>
        </p:spPr>
        <p:txBody>
          <a:bodyPr wrap="square" lIns="0" tIns="0" rIns="0" bIns="0" rtlCol="0"/>
          <a:lstStyle/>
          <a:p>
            <a:endParaRPr/>
          </a:p>
        </p:txBody>
      </p:sp>
      <p:sp>
        <p:nvSpPr>
          <p:cNvPr id="14" name="object 14"/>
          <p:cNvSpPr txBox="1"/>
          <p:nvPr/>
        </p:nvSpPr>
        <p:spPr>
          <a:xfrm>
            <a:off x="1680428" y="2835643"/>
            <a:ext cx="2544445" cy="421640"/>
          </a:xfrm>
          <a:prstGeom prst="rect">
            <a:avLst/>
          </a:prstGeom>
        </p:spPr>
        <p:txBody>
          <a:bodyPr vert="horz" wrap="square" lIns="0" tIns="12065" rIns="0" bIns="0" rtlCol="0">
            <a:spAutoFit/>
          </a:bodyPr>
          <a:lstStyle/>
          <a:p>
            <a:pPr marL="12700">
              <a:lnSpc>
                <a:spcPct val="100000"/>
              </a:lnSpc>
              <a:spcBef>
                <a:spcPts val="95"/>
              </a:spcBef>
            </a:pPr>
            <a:r>
              <a:rPr sz="2600" spc="-30" dirty="0">
                <a:solidFill>
                  <a:srgbClr val="FFFFFF"/>
                </a:solidFill>
                <a:latin typeface="Calibri"/>
                <a:cs typeface="Calibri"/>
              </a:rPr>
              <a:t>State-level</a:t>
            </a:r>
            <a:r>
              <a:rPr sz="2600" spc="-90" dirty="0">
                <a:solidFill>
                  <a:srgbClr val="FFFFFF"/>
                </a:solidFill>
                <a:latin typeface="Calibri"/>
                <a:cs typeface="Calibri"/>
              </a:rPr>
              <a:t> </a:t>
            </a:r>
            <a:r>
              <a:rPr sz="2600" spc="-25" dirty="0">
                <a:solidFill>
                  <a:srgbClr val="FFFFFF"/>
                </a:solidFill>
                <a:latin typeface="Calibri"/>
                <a:cs typeface="Calibri"/>
              </a:rPr>
              <a:t>Registry</a:t>
            </a:r>
            <a:endParaRPr sz="2600">
              <a:latin typeface="Calibri"/>
              <a:cs typeface="Calibri"/>
            </a:endParaRPr>
          </a:p>
        </p:txBody>
      </p:sp>
      <p:sp>
        <p:nvSpPr>
          <p:cNvPr id="15" name="object 15"/>
          <p:cNvSpPr/>
          <p:nvPr/>
        </p:nvSpPr>
        <p:spPr>
          <a:xfrm>
            <a:off x="4728208" y="3721608"/>
            <a:ext cx="6252210" cy="756920"/>
          </a:xfrm>
          <a:custGeom>
            <a:avLst/>
            <a:gdLst/>
            <a:ahLst/>
            <a:cxnLst/>
            <a:rect l="l" t="t" r="r" b="b"/>
            <a:pathLst>
              <a:path w="6252209" h="756920">
                <a:moveTo>
                  <a:pt x="6125959" y="0"/>
                </a:moveTo>
                <a:lnTo>
                  <a:pt x="0" y="0"/>
                </a:lnTo>
                <a:lnTo>
                  <a:pt x="0" y="756412"/>
                </a:lnTo>
                <a:lnTo>
                  <a:pt x="6125959" y="756412"/>
                </a:lnTo>
                <a:lnTo>
                  <a:pt x="6175057" y="746506"/>
                </a:lnTo>
                <a:lnTo>
                  <a:pt x="6215138" y="719480"/>
                </a:lnTo>
                <a:lnTo>
                  <a:pt x="6242177" y="679411"/>
                </a:lnTo>
                <a:lnTo>
                  <a:pt x="6252083" y="630326"/>
                </a:lnTo>
                <a:lnTo>
                  <a:pt x="6252083" y="126072"/>
                </a:lnTo>
                <a:lnTo>
                  <a:pt x="6242177" y="77000"/>
                </a:lnTo>
                <a:lnTo>
                  <a:pt x="6215138" y="36918"/>
                </a:lnTo>
                <a:lnTo>
                  <a:pt x="6175057" y="9906"/>
                </a:lnTo>
                <a:lnTo>
                  <a:pt x="6125959" y="0"/>
                </a:lnTo>
                <a:close/>
              </a:path>
            </a:pathLst>
          </a:custGeom>
          <a:solidFill>
            <a:srgbClr val="CFE6DF">
              <a:alpha val="90194"/>
            </a:srgbClr>
          </a:solidFill>
        </p:spPr>
        <p:txBody>
          <a:bodyPr wrap="square" lIns="0" tIns="0" rIns="0" bIns="0" rtlCol="0"/>
          <a:lstStyle/>
          <a:p>
            <a:endParaRPr/>
          </a:p>
        </p:txBody>
      </p:sp>
      <p:sp>
        <p:nvSpPr>
          <p:cNvPr id="16" name="object 16"/>
          <p:cNvSpPr/>
          <p:nvPr/>
        </p:nvSpPr>
        <p:spPr>
          <a:xfrm>
            <a:off x="4728590" y="3721985"/>
            <a:ext cx="6252210" cy="756920"/>
          </a:xfrm>
          <a:custGeom>
            <a:avLst/>
            <a:gdLst/>
            <a:ahLst/>
            <a:cxnLst/>
            <a:rect l="l" t="t" r="r" b="b"/>
            <a:pathLst>
              <a:path w="6252209" h="756920">
                <a:moveTo>
                  <a:pt x="6252083" y="126072"/>
                </a:moveTo>
                <a:lnTo>
                  <a:pt x="6252083" y="630339"/>
                </a:lnTo>
                <a:lnTo>
                  <a:pt x="6242164" y="679411"/>
                </a:lnTo>
                <a:lnTo>
                  <a:pt x="6215138" y="719493"/>
                </a:lnTo>
                <a:lnTo>
                  <a:pt x="6175044" y="746505"/>
                </a:lnTo>
                <a:lnTo>
                  <a:pt x="6125959" y="756411"/>
                </a:lnTo>
                <a:lnTo>
                  <a:pt x="0" y="756411"/>
                </a:lnTo>
                <a:lnTo>
                  <a:pt x="0" y="0"/>
                </a:lnTo>
                <a:lnTo>
                  <a:pt x="6125959" y="0"/>
                </a:lnTo>
                <a:lnTo>
                  <a:pt x="6175044" y="9905"/>
                </a:lnTo>
                <a:lnTo>
                  <a:pt x="6215138" y="36931"/>
                </a:lnTo>
                <a:lnTo>
                  <a:pt x="6242164" y="77000"/>
                </a:lnTo>
                <a:lnTo>
                  <a:pt x="6252083" y="126072"/>
                </a:lnTo>
                <a:close/>
              </a:path>
            </a:pathLst>
          </a:custGeom>
          <a:ln w="12700">
            <a:solidFill>
              <a:srgbClr val="CFE6DF"/>
            </a:solidFill>
          </a:ln>
        </p:spPr>
        <p:txBody>
          <a:bodyPr wrap="square" lIns="0" tIns="0" rIns="0" bIns="0" rtlCol="0"/>
          <a:lstStyle/>
          <a:p>
            <a:endParaRPr/>
          </a:p>
        </p:txBody>
      </p:sp>
      <p:sp>
        <p:nvSpPr>
          <p:cNvPr id="17" name="object 17"/>
          <p:cNvSpPr txBox="1"/>
          <p:nvPr/>
        </p:nvSpPr>
        <p:spPr>
          <a:xfrm>
            <a:off x="4963779" y="3642347"/>
            <a:ext cx="5492750" cy="840740"/>
          </a:xfrm>
          <a:prstGeom prst="rect">
            <a:avLst/>
          </a:prstGeom>
        </p:spPr>
        <p:txBody>
          <a:bodyPr vert="horz" wrap="square" lIns="0" tIns="38100" rIns="0" bIns="0" rtlCol="0">
            <a:spAutoFit/>
          </a:bodyPr>
          <a:lstStyle/>
          <a:p>
            <a:pPr marL="184150" marR="5080" indent="-171450">
              <a:lnSpc>
                <a:spcPts val="2000"/>
              </a:lnSpc>
              <a:spcBef>
                <a:spcPts val="300"/>
              </a:spcBef>
              <a:buChar char="•"/>
              <a:tabLst>
                <a:tab pos="184150" algn="l"/>
              </a:tabLst>
            </a:pPr>
            <a:r>
              <a:rPr sz="1800" dirty="0">
                <a:latin typeface="Calibri"/>
                <a:cs typeface="Calibri"/>
              </a:rPr>
              <a:t>WV </a:t>
            </a:r>
            <a:r>
              <a:rPr sz="1800" spc="-5" dirty="0">
                <a:latin typeface="Calibri"/>
                <a:cs typeface="Calibri"/>
              </a:rPr>
              <a:t>HIV </a:t>
            </a:r>
            <a:r>
              <a:rPr sz="1800" dirty="0">
                <a:latin typeface="Calibri"/>
                <a:cs typeface="Calibri"/>
              </a:rPr>
              <a:t>AMP </a:t>
            </a:r>
            <a:r>
              <a:rPr sz="1800" spc="-20" dirty="0">
                <a:latin typeface="Calibri"/>
                <a:cs typeface="Calibri"/>
              </a:rPr>
              <a:t>faculty </a:t>
            </a:r>
            <a:r>
              <a:rPr sz="1800" spc="-10" dirty="0">
                <a:latin typeface="Calibri"/>
                <a:cs typeface="Calibri"/>
              </a:rPr>
              <a:t>notified when new </a:t>
            </a:r>
            <a:r>
              <a:rPr sz="1800" spc="-20" dirty="0">
                <a:latin typeface="Calibri"/>
                <a:cs typeface="Calibri"/>
              </a:rPr>
              <a:t>consults/updates  submitted</a:t>
            </a:r>
            <a:endParaRPr sz="1800">
              <a:latin typeface="Calibri"/>
              <a:cs typeface="Calibri"/>
            </a:endParaRPr>
          </a:p>
          <a:p>
            <a:pPr marL="184150" indent="-171450">
              <a:lnSpc>
                <a:spcPct val="100000"/>
              </a:lnSpc>
              <a:spcBef>
                <a:spcPts val="60"/>
              </a:spcBef>
              <a:buChar char="•"/>
              <a:tabLst>
                <a:tab pos="184150" algn="l"/>
              </a:tabLst>
            </a:pPr>
            <a:r>
              <a:rPr sz="1800" spc="-20" dirty="0">
                <a:latin typeface="Calibri"/>
                <a:cs typeface="Calibri"/>
              </a:rPr>
              <a:t>PCPs </a:t>
            </a:r>
            <a:r>
              <a:rPr sz="1800" spc="-10" dirty="0">
                <a:latin typeface="Calibri"/>
                <a:cs typeface="Calibri"/>
              </a:rPr>
              <a:t>notified when their consults </a:t>
            </a:r>
            <a:r>
              <a:rPr sz="1800" spc="-30" dirty="0">
                <a:latin typeface="Calibri"/>
                <a:cs typeface="Calibri"/>
              </a:rPr>
              <a:t>have </a:t>
            </a:r>
            <a:r>
              <a:rPr sz="1800" spc="-10" dirty="0">
                <a:latin typeface="Calibri"/>
                <a:cs typeface="Calibri"/>
              </a:rPr>
              <a:t>been</a:t>
            </a:r>
            <a:r>
              <a:rPr sz="1800" spc="145" dirty="0">
                <a:latin typeface="Calibri"/>
                <a:cs typeface="Calibri"/>
              </a:rPr>
              <a:t> </a:t>
            </a:r>
            <a:r>
              <a:rPr sz="1800" spc="-25" dirty="0">
                <a:latin typeface="Calibri"/>
                <a:cs typeface="Calibri"/>
              </a:rPr>
              <a:t>reviewed</a:t>
            </a:r>
            <a:endParaRPr sz="1800">
              <a:latin typeface="Calibri"/>
              <a:cs typeface="Calibri"/>
            </a:endParaRPr>
          </a:p>
        </p:txBody>
      </p:sp>
      <p:sp>
        <p:nvSpPr>
          <p:cNvPr id="18" name="object 18"/>
          <p:cNvSpPr/>
          <p:nvPr/>
        </p:nvSpPr>
        <p:spPr>
          <a:xfrm>
            <a:off x="1212338" y="3627120"/>
            <a:ext cx="3516629" cy="945515"/>
          </a:xfrm>
          <a:custGeom>
            <a:avLst/>
            <a:gdLst/>
            <a:ahLst/>
            <a:cxnLst/>
            <a:rect l="l" t="t" r="r" b="b"/>
            <a:pathLst>
              <a:path w="3516629" h="945514">
                <a:moveTo>
                  <a:pt x="3358870" y="0"/>
                </a:moveTo>
                <a:lnTo>
                  <a:pt x="157632" y="0"/>
                </a:lnTo>
                <a:lnTo>
                  <a:pt x="107810" y="8026"/>
                </a:lnTo>
                <a:lnTo>
                  <a:pt x="64541" y="30391"/>
                </a:lnTo>
                <a:lnTo>
                  <a:pt x="30416" y="64490"/>
                </a:lnTo>
                <a:lnTo>
                  <a:pt x="8039" y="107734"/>
                </a:lnTo>
                <a:lnTo>
                  <a:pt x="0" y="157518"/>
                </a:lnTo>
                <a:lnTo>
                  <a:pt x="0" y="787603"/>
                </a:lnTo>
                <a:lnTo>
                  <a:pt x="8039" y="837387"/>
                </a:lnTo>
                <a:lnTo>
                  <a:pt x="30416" y="880630"/>
                </a:lnTo>
                <a:lnTo>
                  <a:pt x="64541" y="914742"/>
                </a:lnTo>
                <a:lnTo>
                  <a:pt x="107810" y="937107"/>
                </a:lnTo>
                <a:lnTo>
                  <a:pt x="157632" y="945133"/>
                </a:lnTo>
                <a:lnTo>
                  <a:pt x="3358870" y="945133"/>
                </a:lnTo>
                <a:lnTo>
                  <a:pt x="3408692" y="937107"/>
                </a:lnTo>
                <a:lnTo>
                  <a:pt x="3451974" y="914742"/>
                </a:lnTo>
                <a:lnTo>
                  <a:pt x="3486086" y="880630"/>
                </a:lnTo>
                <a:lnTo>
                  <a:pt x="3508463" y="837387"/>
                </a:lnTo>
                <a:lnTo>
                  <a:pt x="3516503" y="787603"/>
                </a:lnTo>
                <a:lnTo>
                  <a:pt x="3516503" y="157518"/>
                </a:lnTo>
                <a:lnTo>
                  <a:pt x="3508463" y="107734"/>
                </a:lnTo>
                <a:lnTo>
                  <a:pt x="3486086" y="64490"/>
                </a:lnTo>
                <a:lnTo>
                  <a:pt x="3451974" y="30391"/>
                </a:lnTo>
                <a:lnTo>
                  <a:pt x="3408692" y="8026"/>
                </a:lnTo>
                <a:lnTo>
                  <a:pt x="3358870" y="0"/>
                </a:lnTo>
                <a:close/>
              </a:path>
            </a:pathLst>
          </a:custGeom>
          <a:solidFill>
            <a:srgbClr val="43B98D"/>
          </a:solidFill>
        </p:spPr>
        <p:txBody>
          <a:bodyPr wrap="square" lIns="0" tIns="0" rIns="0" bIns="0" rtlCol="0"/>
          <a:lstStyle/>
          <a:p>
            <a:endParaRPr/>
          </a:p>
        </p:txBody>
      </p:sp>
      <p:sp>
        <p:nvSpPr>
          <p:cNvPr id="19" name="object 19"/>
          <p:cNvSpPr/>
          <p:nvPr/>
        </p:nvSpPr>
        <p:spPr>
          <a:xfrm>
            <a:off x="1212722" y="3627504"/>
            <a:ext cx="3516629" cy="945515"/>
          </a:xfrm>
          <a:custGeom>
            <a:avLst/>
            <a:gdLst/>
            <a:ahLst/>
            <a:cxnLst/>
            <a:rect l="l" t="t" r="r" b="b"/>
            <a:pathLst>
              <a:path w="3516629" h="945514">
                <a:moveTo>
                  <a:pt x="0" y="157518"/>
                </a:moveTo>
                <a:lnTo>
                  <a:pt x="8039" y="107734"/>
                </a:lnTo>
                <a:lnTo>
                  <a:pt x="30416" y="64490"/>
                </a:lnTo>
                <a:lnTo>
                  <a:pt x="64541" y="30391"/>
                </a:lnTo>
                <a:lnTo>
                  <a:pt x="107810" y="8026"/>
                </a:lnTo>
                <a:lnTo>
                  <a:pt x="157632" y="0"/>
                </a:lnTo>
                <a:lnTo>
                  <a:pt x="3358870" y="0"/>
                </a:lnTo>
                <a:lnTo>
                  <a:pt x="3408692" y="8026"/>
                </a:lnTo>
                <a:lnTo>
                  <a:pt x="3451961" y="30391"/>
                </a:lnTo>
                <a:lnTo>
                  <a:pt x="3486086" y="64490"/>
                </a:lnTo>
                <a:lnTo>
                  <a:pt x="3508463" y="107734"/>
                </a:lnTo>
                <a:lnTo>
                  <a:pt x="3516503" y="157518"/>
                </a:lnTo>
                <a:lnTo>
                  <a:pt x="3516503" y="787590"/>
                </a:lnTo>
                <a:lnTo>
                  <a:pt x="3508463" y="837387"/>
                </a:lnTo>
                <a:lnTo>
                  <a:pt x="3486086" y="880630"/>
                </a:lnTo>
                <a:lnTo>
                  <a:pt x="3451961" y="914730"/>
                </a:lnTo>
                <a:lnTo>
                  <a:pt x="3408692" y="937094"/>
                </a:lnTo>
                <a:lnTo>
                  <a:pt x="3358870" y="945133"/>
                </a:lnTo>
                <a:lnTo>
                  <a:pt x="157632" y="945133"/>
                </a:lnTo>
                <a:lnTo>
                  <a:pt x="107810" y="937094"/>
                </a:lnTo>
                <a:lnTo>
                  <a:pt x="64541" y="914730"/>
                </a:lnTo>
                <a:lnTo>
                  <a:pt x="30416" y="880630"/>
                </a:lnTo>
                <a:lnTo>
                  <a:pt x="8039" y="837387"/>
                </a:lnTo>
                <a:lnTo>
                  <a:pt x="0" y="787590"/>
                </a:lnTo>
                <a:lnTo>
                  <a:pt x="0" y="157518"/>
                </a:lnTo>
                <a:close/>
              </a:path>
            </a:pathLst>
          </a:custGeom>
          <a:ln w="12700">
            <a:solidFill>
              <a:srgbClr val="FFFFFF"/>
            </a:solidFill>
          </a:ln>
        </p:spPr>
        <p:txBody>
          <a:bodyPr wrap="square" lIns="0" tIns="0" rIns="0" bIns="0" rtlCol="0"/>
          <a:lstStyle/>
          <a:p>
            <a:endParaRPr/>
          </a:p>
        </p:txBody>
      </p:sp>
      <p:sp>
        <p:nvSpPr>
          <p:cNvPr id="20" name="object 20"/>
          <p:cNvSpPr txBox="1"/>
          <p:nvPr/>
        </p:nvSpPr>
        <p:spPr>
          <a:xfrm>
            <a:off x="1563048" y="3828497"/>
            <a:ext cx="2791460" cy="421640"/>
          </a:xfrm>
          <a:prstGeom prst="rect">
            <a:avLst/>
          </a:prstGeom>
        </p:spPr>
        <p:txBody>
          <a:bodyPr vert="horz" wrap="square" lIns="0" tIns="12065" rIns="0" bIns="0" rtlCol="0">
            <a:spAutoFit/>
          </a:bodyPr>
          <a:lstStyle/>
          <a:p>
            <a:pPr marL="12700">
              <a:lnSpc>
                <a:spcPct val="100000"/>
              </a:lnSpc>
              <a:spcBef>
                <a:spcPts val="95"/>
              </a:spcBef>
            </a:pPr>
            <a:r>
              <a:rPr sz="2600" spc="-10" dirty="0">
                <a:solidFill>
                  <a:srgbClr val="FFFFFF"/>
                </a:solidFill>
                <a:latin typeface="Calibri"/>
                <a:cs typeface="Calibri"/>
              </a:rPr>
              <a:t>Consult</a:t>
            </a:r>
            <a:r>
              <a:rPr sz="2600" spc="-60" dirty="0">
                <a:solidFill>
                  <a:srgbClr val="FFFFFF"/>
                </a:solidFill>
                <a:latin typeface="Calibri"/>
                <a:cs typeface="Calibri"/>
              </a:rPr>
              <a:t> </a:t>
            </a:r>
            <a:r>
              <a:rPr sz="2600" spc="-20" dirty="0">
                <a:solidFill>
                  <a:srgbClr val="FFFFFF"/>
                </a:solidFill>
                <a:latin typeface="Calibri"/>
                <a:cs typeface="Calibri"/>
              </a:rPr>
              <a:t>Notifications</a:t>
            </a:r>
            <a:endParaRPr sz="2600">
              <a:latin typeface="Calibri"/>
              <a:cs typeface="Calibri"/>
            </a:endParaRPr>
          </a:p>
        </p:txBody>
      </p:sp>
      <p:sp>
        <p:nvSpPr>
          <p:cNvPr id="21" name="object 21"/>
          <p:cNvSpPr/>
          <p:nvPr/>
        </p:nvSpPr>
        <p:spPr>
          <a:xfrm>
            <a:off x="4728208" y="4714494"/>
            <a:ext cx="6252210" cy="756920"/>
          </a:xfrm>
          <a:custGeom>
            <a:avLst/>
            <a:gdLst/>
            <a:ahLst/>
            <a:cxnLst/>
            <a:rect l="l" t="t" r="r" b="b"/>
            <a:pathLst>
              <a:path w="6252209" h="756920">
                <a:moveTo>
                  <a:pt x="6125959" y="0"/>
                </a:moveTo>
                <a:lnTo>
                  <a:pt x="0" y="0"/>
                </a:lnTo>
                <a:lnTo>
                  <a:pt x="0" y="756411"/>
                </a:lnTo>
                <a:lnTo>
                  <a:pt x="6125959" y="756411"/>
                </a:lnTo>
                <a:lnTo>
                  <a:pt x="6175057" y="746505"/>
                </a:lnTo>
                <a:lnTo>
                  <a:pt x="6215138" y="719480"/>
                </a:lnTo>
                <a:lnTo>
                  <a:pt x="6242177" y="679411"/>
                </a:lnTo>
                <a:lnTo>
                  <a:pt x="6252083" y="630326"/>
                </a:lnTo>
                <a:lnTo>
                  <a:pt x="6252083" y="126072"/>
                </a:lnTo>
                <a:lnTo>
                  <a:pt x="6242177" y="77000"/>
                </a:lnTo>
                <a:lnTo>
                  <a:pt x="6215138" y="36918"/>
                </a:lnTo>
                <a:lnTo>
                  <a:pt x="6175057" y="9905"/>
                </a:lnTo>
                <a:lnTo>
                  <a:pt x="6125959" y="0"/>
                </a:lnTo>
                <a:close/>
              </a:path>
            </a:pathLst>
          </a:custGeom>
          <a:solidFill>
            <a:srgbClr val="CFE3D2">
              <a:alpha val="90194"/>
            </a:srgbClr>
          </a:solidFill>
        </p:spPr>
        <p:txBody>
          <a:bodyPr wrap="square" lIns="0" tIns="0" rIns="0" bIns="0" rtlCol="0"/>
          <a:lstStyle/>
          <a:p>
            <a:endParaRPr/>
          </a:p>
        </p:txBody>
      </p:sp>
      <p:sp>
        <p:nvSpPr>
          <p:cNvPr id="22" name="object 22"/>
          <p:cNvSpPr/>
          <p:nvPr/>
        </p:nvSpPr>
        <p:spPr>
          <a:xfrm>
            <a:off x="4728590" y="4714871"/>
            <a:ext cx="6252210" cy="756920"/>
          </a:xfrm>
          <a:custGeom>
            <a:avLst/>
            <a:gdLst/>
            <a:ahLst/>
            <a:cxnLst/>
            <a:rect l="l" t="t" r="r" b="b"/>
            <a:pathLst>
              <a:path w="6252209" h="756920">
                <a:moveTo>
                  <a:pt x="6252083" y="126072"/>
                </a:moveTo>
                <a:lnTo>
                  <a:pt x="6252083" y="630339"/>
                </a:lnTo>
                <a:lnTo>
                  <a:pt x="6242164" y="679411"/>
                </a:lnTo>
                <a:lnTo>
                  <a:pt x="6215138" y="719493"/>
                </a:lnTo>
                <a:lnTo>
                  <a:pt x="6175044" y="746505"/>
                </a:lnTo>
                <a:lnTo>
                  <a:pt x="6125959" y="756411"/>
                </a:lnTo>
                <a:lnTo>
                  <a:pt x="0" y="756411"/>
                </a:lnTo>
                <a:lnTo>
                  <a:pt x="0" y="0"/>
                </a:lnTo>
                <a:lnTo>
                  <a:pt x="6125959" y="0"/>
                </a:lnTo>
                <a:lnTo>
                  <a:pt x="6175044" y="9905"/>
                </a:lnTo>
                <a:lnTo>
                  <a:pt x="6215138" y="36931"/>
                </a:lnTo>
                <a:lnTo>
                  <a:pt x="6242164" y="77000"/>
                </a:lnTo>
                <a:lnTo>
                  <a:pt x="6252083" y="126072"/>
                </a:lnTo>
                <a:close/>
              </a:path>
            </a:pathLst>
          </a:custGeom>
          <a:ln w="12700">
            <a:solidFill>
              <a:srgbClr val="CFE3D2"/>
            </a:solidFill>
          </a:ln>
        </p:spPr>
        <p:txBody>
          <a:bodyPr wrap="square" lIns="0" tIns="0" rIns="0" bIns="0" rtlCol="0"/>
          <a:lstStyle/>
          <a:p>
            <a:endParaRPr/>
          </a:p>
        </p:txBody>
      </p:sp>
      <p:sp>
        <p:nvSpPr>
          <p:cNvPr id="23" name="object 23"/>
          <p:cNvSpPr txBox="1"/>
          <p:nvPr/>
        </p:nvSpPr>
        <p:spPr>
          <a:xfrm>
            <a:off x="4963017" y="4746486"/>
            <a:ext cx="5259070" cy="608965"/>
          </a:xfrm>
          <a:prstGeom prst="rect">
            <a:avLst/>
          </a:prstGeom>
        </p:spPr>
        <p:txBody>
          <a:bodyPr vert="horz" wrap="square" lIns="0" tIns="42545" rIns="0" bIns="0" rtlCol="0">
            <a:spAutoFit/>
          </a:bodyPr>
          <a:lstStyle/>
          <a:p>
            <a:pPr marL="241300" marR="5080" indent="-229235">
              <a:lnSpc>
                <a:spcPts val="2200"/>
              </a:lnSpc>
              <a:spcBef>
                <a:spcPts val="335"/>
              </a:spcBef>
              <a:buChar char="•"/>
              <a:tabLst>
                <a:tab pos="242570" algn="l"/>
              </a:tabLst>
            </a:pPr>
            <a:r>
              <a:rPr sz="2000" spc="-10" dirty="0">
                <a:latin typeface="Calibri"/>
                <a:cs typeface="Calibri"/>
              </a:rPr>
              <a:t>Consult </a:t>
            </a:r>
            <a:r>
              <a:rPr sz="2000" spc="-20" dirty="0">
                <a:latin typeface="Calibri"/>
                <a:cs typeface="Calibri"/>
              </a:rPr>
              <a:t>forms </a:t>
            </a:r>
            <a:r>
              <a:rPr sz="2000" spc="-10" dirty="0">
                <a:latin typeface="Calibri"/>
                <a:cs typeface="Calibri"/>
              </a:rPr>
              <a:t>allow </a:t>
            </a:r>
            <a:r>
              <a:rPr sz="2000" spc="-25" dirty="0">
                <a:latin typeface="Calibri"/>
                <a:cs typeface="Calibri"/>
              </a:rPr>
              <a:t>for </a:t>
            </a:r>
            <a:r>
              <a:rPr sz="2000" spc="-10" dirty="0">
                <a:latin typeface="Calibri"/>
                <a:cs typeface="Calibri"/>
              </a:rPr>
              <a:t>communication/dialogue  </a:t>
            </a:r>
            <a:r>
              <a:rPr sz="2000" spc="-20" dirty="0">
                <a:latin typeface="Calibri"/>
                <a:cs typeface="Calibri"/>
              </a:rPr>
              <a:t>between </a:t>
            </a:r>
            <a:r>
              <a:rPr sz="2000" spc="-10" dirty="0">
                <a:latin typeface="Calibri"/>
                <a:cs typeface="Calibri"/>
              </a:rPr>
              <a:t>WV HIV </a:t>
            </a:r>
            <a:r>
              <a:rPr sz="2000" spc="-5" dirty="0">
                <a:latin typeface="Calibri"/>
                <a:cs typeface="Calibri"/>
              </a:rPr>
              <a:t>AMP </a:t>
            </a:r>
            <a:r>
              <a:rPr sz="2000" spc="-15" dirty="0">
                <a:latin typeface="Calibri"/>
                <a:cs typeface="Calibri"/>
              </a:rPr>
              <a:t>specialists </a:t>
            </a:r>
            <a:r>
              <a:rPr sz="2000" spc="-10" dirty="0">
                <a:latin typeface="Calibri"/>
                <a:cs typeface="Calibri"/>
              </a:rPr>
              <a:t>and</a:t>
            </a:r>
            <a:r>
              <a:rPr sz="2000" spc="85" dirty="0">
                <a:latin typeface="Calibri"/>
                <a:cs typeface="Calibri"/>
              </a:rPr>
              <a:t> </a:t>
            </a:r>
            <a:r>
              <a:rPr sz="2000" spc="-20" dirty="0">
                <a:latin typeface="Calibri"/>
                <a:cs typeface="Calibri"/>
              </a:rPr>
              <a:t>PCPs</a:t>
            </a:r>
            <a:endParaRPr sz="2000">
              <a:latin typeface="Calibri"/>
              <a:cs typeface="Calibri"/>
            </a:endParaRPr>
          </a:p>
        </p:txBody>
      </p:sp>
      <p:sp>
        <p:nvSpPr>
          <p:cNvPr id="24" name="object 24"/>
          <p:cNvSpPr/>
          <p:nvPr/>
        </p:nvSpPr>
        <p:spPr>
          <a:xfrm>
            <a:off x="1212338" y="4620005"/>
            <a:ext cx="3516629" cy="945515"/>
          </a:xfrm>
          <a:custGeom>
            <a:avLst/>
            <a:gdLst/>
            <a:ahLst/>
            <a:cxnLst/>
            <a:rect l="l" t="t" r="r" b="b"/>
            <a:pathLst>
              <a:path w="3516629" h="945514">
                <a:moveTo>
                  <a:pt x="3358870" y="0"/>
                </a:moveTo>
                <a:lnTo>
                  <a:pt x="157632" y="0"/>
                </a:lnTo>
                <a:lnTo>
                  <a:pt x="107810" y="8026"/>
                </a:lnTo>
                <a:lnTo>
                  <a:pt x="64541" y="30391"/>
                </a:lnTo>
                <a:lnTo>
                  <a:pt x="30416" y="64490"/>
                </a:lnTo>
                <a:lnTo>
                  <a:pt x="8039" y="107734"/>
                </a:lnTo>
                <a:lnTo>
                  <a:pt x="0" y="157518"/>
                </a:lnTo>
                <a:lnTo>
                  <a:pt x="0" y="787603"/>
                </a:lnTo>
                <a:lnTo>
                  <a:pt x="8039" y="837387"/>
                </a:lnTo>
                <a:lnTo>
                  <a:pt x="30416" y="880630"/>
                </a:lnTo>
                <a:lnTo>
                  <a:pt x="64541" y="914742"/>
                </a:lnTo>
                <a:lnTo>
                  <a:pt x="107810" y="937107"/>
                </a:lnTo>
                <a:lnTo>
                  <a:pt x="157632" y="945134"/>
                </a:lnTo>
                <a:lnTo>
                  <a:pt x="3358870" y="945134"/>
                </a:lnTo>
                <a:lnTo>
                  <a:pt x="3408692" y="937107"/>
                </a:lnTo>
                <a:lnTo>
                  <a:pt x="3451974" y="914742"/>
                </a:lnTo>
                <a:lnTo>
                  <a:pt x="3486086" y="880630"/>
                </a:lnTo>
                <a:lnTo>
                  <a:pt x="3508463" y="837387"/>
                </a:lnTo>
                <a:lnTo>
                  <a:pt x="3516503" y="787603"/>
                </a:lnTo>
                <a:lnTo>
                  <a:pt x="3516503" y="157518"/>
                </a:lnTo>
                <a:lnTo>
                  <a:pt x="3508463" y="107734"/>
                </a:lnTo>
                <a:lnTo>
                  <a:pt x="3486086" y="64490"/>
                </a:lnTo>
                <a:lnTo>
                  <a:pt x="3451974" y="30391"/>
                </a:lnTo>
                <a:lnTo>
                  <a:pt x="3408692" y="8026"/>
                </a:lnTo>
                <a:lnTo>
                  <a:pt x="3358870" y="0"/>
                </a:lnTo>
                <a:close/>
              </a:path>
            </a:pathLst>
          </a:custGeom>
          <a:solidFill>
            <a:srgbClr val="008852"/>
          </a:solidFill>
        </p:spPr>
        <p:txBody>
          <a:bodyPr wrap="square" lIns="0" tIns="0" rIns="0" bIns="0" rtlCol="0"/>
          <a:lstStyle/>
          <a:p>
            <a:endParaRPr/>
          </a:p>
        </p:txBody>
      </p:sp>
      <p:sp>
        <p:nvSpPr>
          <p:cNvPr id="25" name="object 25"/>
          <p:cNvSpPr/>
          <p:nvPr/>
        </p:nvSpPr>
        <p:spPr>
          <a:xfrm>
            <a:off x="1212722" y="4620390"/>
            <a:ext cx="3516629" cy="945515"/>
          </a:xfrm>
          <a:custGeom>
            <a:avLst/>
            <a:gdLst/>
            <a:ahLst/>
            <a:cxnLst/>
            <a:rect l="l" t="t" r="r" b="b"/>
            <a:pathLst>
              <a:path w="3516629" h="945514">
                <a:moveTo>
                  <a:pt x="0" y="157518"/>
                </a:moveTo>
                <a:lnTo>
                  <a:pt x="8039" y="107734"/>
                </a:lnTo>
                <a:lnTo>
                  <a:pt x="30416" y="64490"/>
                </a:lnTo>
                <a:lnTo>
                  <a:pt x="64541" y="30391"/>
                </a:lnTo>
                <a:lnTo>
                  <a:pt x="107810" y="8026"/>
                </a:lnTo>
                <a:lnTo>
                  <a:pt x="157632" y="0"/>
                </a:lnTo>
                <a:lnTo>
                  <a:pt x="3358870" y="0"/>
                </a:lnTo>
                <a:lnTo>
                  <a:pt x="3408692" y="8026"/>
                </a:lnTo>
                <a:lnTo>
                  <a:pt x="3451961" y="30391"/>
                </a:lnTo>
                <a:lnTo>
                  <a:pt x="3486086" y="64490"/>
                </a:lnTo>
                <a:lnTo>
                  <a:pt x="3508463" y="107734"/>
                </a:lnTo>
                <a:lnTo>
                  <a:pt x="3516503" y="157518"/>
                </a:lnTo>
                <a:lnTo>
                  <a:pt x="3516503" y="787590"/>
                </a:lnTo>
                <a:lnTo>
                  <a:pt x="3508463" y="837387"/>
                </a:lnTo>
                <a:lnTo>
                  <a:pt x="3486086" y="880630"/>
                </a:lnTo>
                <a:lnTo>
                  <a:pt x="3451961" y="914730"/>
                </a:lnTo>
                <a:lnTo>
                  <a:pt x="3408692" y="937094"/>
                </a:lnTo>
                <a:lnTo>
                  <a:pt x="3358870" y="945134"/>
                </a:lnTo>
                <a:lnTo>
                  <a:pt x="157632" y="945134"/>
                </a:lnTo>
                <a:lnTo>
                  <a:pt x="107810" y="937094"/>
                </a:lnTo>
                <a:lnTo>
                  <a:pt x="64541" y="914730"/>
                </a:lnTo>
                <a:lnTo>
                  <a:pt x="30416" y="880630"/>
                </a:lnTo>
                <a:lnTo>
                  <a:pt x="8039" y="837387"/>
                </a:lnTo>
                <a:lnTo>
                  <a:pt x="0" y="787590"/>
                </a:lnTo>
                <a:lnTo>
                  <a:pt x="0" y="157518"/>
                </a:lnTo>
                <a:close/>
              </a:path>
            </a:pathLst>
          </a:custGeom>
          <a:ln w="12700">
            <a:solidFill>
              <a:srgbClr val="FFFFFF"/>
            </a:solidFill>
          </a:ln>
        </p:spPr>
        <p:txBody>
          <a:bodyPr wrap="square" lIns="0" tIns="0" rIns="0" bIns="0" rtlCol="0"/>
          <a:lstStyle/>
          <a:p>
            <a:endParaRPr/>
          </a:p>
        </p:txBody>
      </p:sp>
      <p:sp>
        <p:nvSpPr>
          <p:cNvPr id="26" name="object 26"/>
          <p:cNvSpPr txBox="1"/>
          <p:nvPr/>
        </p:nvSpPr>
        <p:spPr>
          <a:xfrm>
            <a:off x="1895280" y="4821352"/>
            <a:ext cx="2132330" cy="421640"/>
          </a:xfrm>
          <a:prstGeom prst="rect">
            <a:avLst/>
          </a:prstGeom>
        </p:spPr>
        <p:txBody>
          <a:bodyPr vert="horz" wrap="square" lIns="0" tIns="12065" rIns="0" bIns="0" rtlCol="0">
            <a:spAutoFit/>
          </a:bodyPr>
          <a:lstStyle/>
          <a:p>
            <a:pPr marL="12700">
              <a:lnSpc>
                <a:spcPct val="100000"/>
              </a:lnSpc>
              <a:spcBef>
                <a:spcPts val="95"/>
              </a:spcBef>
            </a:pPr>
            <a:r>
              <a:rPr sz="2600" spc="-20" dirty="0">
                <a:solidFill>
                  <a:srgbClr val="FFFFFF"/>
                </a:solidFill>
                <a:latin typeface="Calibri"/>
                <a:cs typeface="Calibri"/>
              </a:rPr>
              <a:t>Communication</a:t>
            </a:r>
            <a:endParaRPr sz="2600">
              <a:latin typeface="Calibri"/>
              <a:cs typeface="Calibri"/>
            </a:endParaRPr>
          </a:p>
        </p:txBody>
      </p:sp>
      <p:sp>
        <p:nvSpPr>
          <p:cNvPr id="27" name="object 27"/>
          <p:cNvSpPr/>
          <p:nvPr/>
        </p:nvSpPr>
        <p:spPr>
          <a:xfrm>
            <a:off x="4728208" y="5707379"/>
            <a:ext cx="6252210" cy="756920"/>
          </a:xfrm>
          <a:custGeom>
            <a:avLst/>
            <a:gdLst/>
            <a:ahLst/>
            <a:cxnLst/>
            <a:rect l="l" t="t" r="r" b="b"/>
            <a:pathLst>
              <a:path w="6252209" h="756920">
                <a:moveTo>
                  <a:pt x="6125959" y="0"/>
                </a:moveTo>
                <a:lnTo>
                  <a:pt x="0" y="0"/>
                </a:lnTo>
                <a:lnTo>
                  <a:pt x="0" y="756412"/>
                </a:lnTo>
                <a:lnTo>
                  <a:pt x="6125959" y="756412"/>
                </a:lnTo>
                <a:lnTo>
                  <a:pt x="6175057" y="746506"/>
                </a:lnTo>
                <a:lnTo>
                  <a:pt x="6215138" y="719480"/>
                </a:lnTo>
                <a:lnTo>
                  <a:pt x="6242177" y="679411"/>
                </a:lnTo>
                <a:lnTo>
                  <a:pt x="6252083" y="630326"/>
                </a:lnTo>
                <a:lnTo>
                  <a:pt x="6252083" y="126072"/>
                </a:lnTo>
                <a:lnTo>
                  <a:pt x="6242177" y="77000"/>
                </a:lnTo>
                <a:lnTo>
                  <a:pt x="6215138" y="36918"/>
                </a:lnTo>
                <a:lnTo>
                  <a:pt x="6175057" y="9906"/>
                </a:lnTo>
                <a:lnTo>
                  <a:pt x="6125959" y="0"/>
                </a:lnTo>
                <a:close/>
              </a:path>
            </a:pathLst>
          </a:custGeom>
          <a:solidFill>
            <a:srgbClr val="D3E1CF">
              <a:alpha val="90194"/>
            </a:srgbClr>
          </a:solidFill>
        </p:spPr>
        <p:txBody>
          <a:bodyPr wrap="square" lIns="0" tIns="0" rIns="0" bIns="0" rtlCol="0"/>
          <a:lstStyle/>
          <a:p>
            <a:endParaRPr/>
          </a:p>
        </p:txBody>
      </p:sp>
      <p:sp>
        <p:nvSpPr>
          <p:cNvPr id="28" name="object 28"/>
          <p:cNvSpPr/>
          <p:nvPr/>
        </p:nvSpPr>
        <p:spPr>
          <a:xfrm>
            <a:off x="4728590" y="5707755"/>
            <a:ext cx="6252210" cy="756920"/>
          </a:xfrm>
          <a:custGeom>
            <a:avLst/>
            <a:gdLst/>
            <a:ahLst/>
            <a:cxnLst/>
            <a:rect l="l" t="t" r="r" b="b"/>
            <a:pathLst>
              <a:path w="6252209" h="756920">
                <a:moveTo>
                  <a:pt x="6252083" y="126072"/>
                </a:moveTo>
                <a:lnTo>
                  <a:pt x="6252083" y="630339"/>
                </a:lnTo>
                <a:lnTo>
                  <a:pt x="6242164" y="679411"/>
                </a:lnTo>
                <a:lnTo>
                  <a:pt x="6215138" y="719493"/>
                </a:lnTo>
                <a:lnTo>
                  <a:pt x="6175044" y="746506"/>
                </a:lnTo>
                <a:lnTo>
                  <a:pt x="6125959" y="756412"/>
                </a:lnTo>
                <a:lnTo>
                  <a:pt x="0" y="756412"/>
                </a:lnTo>
                <a:lnTo>
                  <a:pt x="0" y="0"/>
                </a:lnTo>
                <a:lnTo>
                  <a:pt x="6125959" y="0"/>
                </a:lnTo>
                <a:lnTo>
                  <a:pt x="6175044" y="9906"/>
                </a:lnTo>
                <a:lnTo>
                  <a:pt x="6215138" y="36931"/>
                </a:lnTo>
                <a:lnTo>
                  <a:pt x="6242164" y="77000"/>
                </a:lnTo>
                <a:lnTo>
                  <a:pt x="6252083" y="126072"/>
                </a:lnTo>
                <a:close/>
              </a:path>
            </a:pathLst>
          </a:custGeom>
          <a:ln w="12700">
            <a:solidFill>
              <a:srgbClr val="D3E1CF"/>
            </a:solidFill>
          </a:ln>
        </p:spPr>
        <p:txBody>
          <a:bodyPr wrap="square" lIns="0" tIns="0" rIns="0" bIns="0" rtlCol="0"/>
          <a:lstStyle/>
          <a:p>
            <a:endParaRPr/>
          </a:p>
        </p:txBody>
      </p:sp>
      <p:sp>
        <p:nvSpPr>
          <p:cNvPr id="29" name="object 29"/>
          <p:cNvSpPr txBox="1"/>
          <p:nvPr/>
        </p:nvSpPr>
        <p:spPr>
          <a:xfrm>
            <a:off x="4963779" y="5774583"/>
            <a:ext cx="5122545" cy="554355"/>
          </a:xfrm>
          <a:prstGeom prst="rect">
            <a:avLst/>
          </a:prstGeom>
        </p:spPr>
        <p:txBody>
          <a:bodyPr vert="horz" wrap="square" lIns="0" tIns="38100" rIns="0" bIns="0" rtlCol="0">
            <a:spAutoFit/>
          </a:bodyPr>
          <a:lstStyle/>
          <a:p>
            <a:pPr marL="184150" marR="5080" indent="-171450">
              <a:lnSpc>
                <a:spcPts val="2000"/>
              </a:lnSpc>
              <a:spcBef>
                <a:spcPts val="300"/>
              </a:spcBef>
              <a:buChar char="•"/>
              <a:tabLst>
                <a:tab pos="184150" algn="l"/>
              </a:tabLst>
            </a:pPr>
            <a:r>
              <a:rPr sz="1800" spc="-10" dirty="0">
                <a:latin typeface="Calibri"/>
                <a:cs typeface="Calibri"/>
              </a:rPr>
              <a:t>Ability </a:t>
            </a:r>
            <a:r>
              <a:rPr sz="1800" spc="-20" dirty="0">
                <a:latin typeface="Calibri"/>
                <a:cs typeface="Calibri"/>
              </a:rPr>
              <a:t>to </a:t>
            </a:r>
            <a:r>
              <a:rPr sz="1800" spc="-10" dirty="0">
                <a:latin typeface="Calibri"/>
                <a:cs typeface="Calibri"/>
              </a:rPr>
              <a:t>access </a:t>
            </a:r>
            <a:r>
              <a:rPr sz="1800" spc="-25" dirty="0">
                <a:latin typeface="Calibri"/>
                <a:cs typeface="Calibri"/>
              </a:rPr>
              <a:t>customized </a:t>
            </a:r>
            <a:r>
              <a:rPr sz="1800" spc="-10" dirty="0">
                <a:latin typeface="Calibri"/>
                <a:cs typeface="Calibri"/>
              </a:rPr>
              <a:t>reporting within </a:t>
            </a:r>
            <a:r>
              <a:rPr sz="1800" spc="-5" dirty="0">
                <a:latin typeface="Calibri"/>
                <a:cs typeface="Calibri"/>
              </a:rPr>
              <a:t>the </a:t>
            </a:r>
            <a:r>
              <a:rPr sz="1800" spc="-25" dirty="0">
                <a:latin typeface="Calibri"/>
                <a:cs typeface="Calibri"/>
              </a:rPr>
              <a:t>data  </a:t>
            </a:r>
            <a:r>
              <a:rPr sz="1800" spc="-35" dirty="0">
                <a:latin typeface="Calibri"/>
                <a:cs typeface="Calibri"/>
              </a:rPr>
              <a:t>system</a:t>
            </a:r>
            <a:endParaRPr sz="1800">
              <a:latin typeface="Calibri"/>
              <a:cs typeface="Calibri"/>
            </a:endParaRPr>
          </a:p>
        </p:txBody>
      </p:sp>
      <p:sp>
        <p:nvSpPr>
          <p:cNvPr id="30" name="object 30"/>
          <p:cNvSpPr/>
          <p:nvPr/>
        </p:nvSpPr>
        <p:spPr>
          <a:xfrm>
            <a:off x="1212338" y="5612891"/>
            <a:ext cx="3516629" cy="945515"/>
          </a:xfrm>
          <a:custGeom>
            <a:avLst/>
            <a:gdLst/>
            <a:ahLst/>
            <a:cxnLst/>
            <a:rect l="l" t="t" r="r" b="b"/>
            <a:pathLst>
              <a:path w="3516629" h="945515">
                <a:moveTo>
                  <a:pt x="3358870" y="0"/>
                </a:moveTo>
                <a:lnTo>
                  <a:pt x="157632" y="0"/>
                </a:lnTo>
                <a:lnTo>
                  <a:pt x="107810" y="8026"/>
                </a:lnTo>
                <a:lnTo>
                  <a:pt x="64541" y="30391"/>
                </a:lnTo>
                <a:lnTo>
                  <a:pt x="30416" y="64490"/>
                </a:lnTo>
                <a:lnTo>
                  <a:pt x="8039" y="107734"/>
                </a:lnTo>
                <a:lnTo>
                  <a:pt x="0" y="157518"/>
                </a:lnTo>
                <a:lnTo>
                  <a:pt x="0" y="787603"/>
                </a:lnTo>
                <a:lnTo>
                  <a:pt x="8039" y="837387"/>
                </a:lnTo>
                <a:lnTo>
                  <a:pt x="30416" y="880630"/>
                </a:lnTo>
                <a:lnTo>
                  <a:pt x="64541" y="914742"/>
                </a:lnTo>
                <a:lnTo>
                  <a:pt x="107810" y="937107"/>
                </a:lnTo>
                <a:lnTo>
                  <a:pt x="157632" y="945134"/>
                </a:lnTo>
                <a:lnTo>
                  <a:pt x="3358870" y="945134"/>
                </a:lnTo>
                <a:lnTo>
                  <a:pt x="3408692" y="937107"/>
                </a:lnTo>
                <a:lnTo>
                  <a:pt x="3451974" y="914742"/>
                </a:lnTo>
                <a:lnTo>
                  <a:pt x="3486086" y="880630"/>
                </a:lnTo>
                <a:lnTo>
                  <a:pt x="3508463" y="837387"/>
                </a:lnTo>
                <a:lnTo>
                  <a:pt x="3516503" y="787603"/>
                </a:lnTo>
                <a:lnTo>
                  <a:pt x="3516503" y="157518"/>
                </a:lnTo>
                <a:lnTo>
                  <a:pt x="3508463" y="107734"/>
                </a:lnTo>
                <a:lnTo>
                  <a:pt x="3486086" y="64490"/>
                </a:lnTo>
                <a:lnTo>
                  <a:pt x="3451974" y="30391"/>
                </a:lnTo>
                <a:lnTo>
                  <a:pt x="3408692" y="8026"/>
                </a:lnTo>
                <a:lnTo>
                  <a:pt x="3358870" y="0"/>
                </a:lnTo>
                <a:close/>
              </a:path>
            </a:pathLst>
          </a:custGeom>
          <a:solidFill>
            <a:srgbClr val="46C34F"/>
          </a:solidFill>
        </p:spPr>
        <p:txBody>
          <a:bodyPr wrap="square" lIns="0" tIns="0" rIns="0" bIns="0" rtlCol="0"/>
          <a:lstStyle/>
          <a:p>
            <a:endParaRPr/>
          </a:p>
        </p:txBody>
      </p:sp>
      <p:sp>
        <p:nvSpPr>
          <p:cNvPr id="31" name="object 31"/>
          <p:cNvSpPr/>
          <p:nvPr/>
        </p:nvSpPr>
        <p:spPr>
          <a:xfrm>
            <a:off x="1212722" y="5613276"/>
            <a:ext cx="3516629" cy="945515"/>
          </a:xfrm>
          <a:custGeom>
            <a:avLst/>
            <a:gdLst/>
            <a:ahLst/>
            <a:cxnLst/>
            <a:rect l="l" t="t" r="r" b="b"/>
            <a:pathLst>
              <a:path w="3516629" h="945515">
                <a:moveTo>
                  <a:pt x="0" y="157518"/>
                </a:moveTo>
                <a:lnTo>
                  <a:pt x="8039" y="107721"/>
                </a:lnTo>
                <a:lnTo>
                  <a:pt x="30416" y="64490"/>
                </a:lnTo>
                <a:lnTo>
                  <a:pt x="64541" y="30391"/>
                </a:lnTo>
                <a:lnTo>
                  <a:pt x="107810" y="8026"/>
                </a:lnTo>
                <a:lnTo>
                  <a:pt x="157632" y="0"/>
                </a:lnTo>
                <a:lnTo>
                  <a:pt x="3358870" y="0"/>
                </a:lnTo>
                <a:lnTo>
                  <a:pt x="3408692" y="8026"/>
                </a:lnTo>
                <a:lnTo>
                  <a:pt x="3451961" y="30391"/>
                </a:lnTo>
                <a:lnTo>
                  <a:pt x="3486086" y="64490"/>
                </a:lnTo>
                <a:lnTo>
                  <a:pt x="3508463" y="107721"/>
                </a:lnTo>
                <a:lnTo>
                  <a:pt x="3516503" y="157518"/>
                </a:lnTo>
                <a:lnTo>
                  <a:pt x="3516503" y="787590"/>
                </a:lnTo>
                <a:lnTo>
                  <a:pt x="3508463" y="837387"/>
                </a:lnTo>
                <a:lnTo>
                  <a:pt x="3486086" y="880630"/>
                </a:lnTo>
                <a:lnTo>
                  <a:pt x="3451961" y="914730"/>
                </a:lnTo>
                <a:lnTo>
                  <a:pt x="3408692" y="937094"/>
                </a:lnTo>
                <a:lnTo>
                  <a:pt x="3358870" y="945134"/>
                </a:lnTo>
                <a:lnTo>
                  <a:pt x="157632" y="945134"/>
                </a:lnTo>
                <a:lnTo>
                  <a:pt x="107810" y="937094"/>
                </a:lnTo>
                <a:lnTo>
                  <a:pt x="64541" y="914730"/>
                </a:lnTo>
                <a:lnTo>
                  <a:pt x="30416" y="880630"/>
                </a:lnTo>
                <a:lnTo>
                  <a:pt x="8039" y="837387"/>
                </a:lnTo>
                <a:lnTo>
                  <a:pt x="0" y="787590"/>
                </a:lnTo>
                <a:lnTo>
                  <a:pt x="0" y="157518"/>
                </a:lnTo>
                <a:close/>
              </a:path>
            </a:pathLst>
          </a:custGeom>
          <a:ln w="12700">
            <a:solidFill>
              <a:srgbClr val="FFFFFF"/>
            </a:solidFill>
          </a:ln>
        </p:spPr>
        <p:txBody>
          <a:bodyPr wrap="square" lIns="0" tIns="0" rIns="0" bIns="0" rtlCol="0"/>
          <a:lstStyle/>
          <a:p>
            <a:endParaRPr/>
          </a:p>
        </p:txBody>
      </p:sp>
      <p:sp>
        <p:nvSpPr>
          <p:cNvPr id="32" name="object 32"/>
          <p:cNvSpPr txBox="1"/>
          <p:nvPr/>
        </p:nvSpPr>
        <p:spPr>
          <a:xfrm>
            <a:off x="2300696" y="5814207"/>
            <a:ext cx="1322705" cy="421640"/>
          </a:xfrm>
          <a:prstGeom prst="rect">
            <a:avLst/>
          </a:prstGeom>
        </p:spPr>
        <p:txBody>
          <a:bodyPr vert="horz" wrap="square" lIns="0" tIns="12065" rIns="0" bIns="0" rtlCol="0">
            <a:spAutoFit/>
          </a:bodyPr>
          <a:lstStyle/>
          <a:p>
            <a:pPr marL="12700">
              <a:lnSpc>
                <a:spcPct val="100000"/>
              </a:lnSpc>
              <a:spcBef>
                <a:spcPts val="95"/>
              </a:spcBef>
            </a:pPr>
            <a:r>
              <a:rPr sz="2600" spc="-110" dirty="0">
                <a:solidFill>
                  <a:srgbClr val="FFFFFF"/>
                </a:solidFill>
                <a:latin typeface="Calibri"/>
                <a:cs typeface="Calibri"/>
              </a:rPr>
              <a:t>R</a:t>
            </a:r>
            <a:r>
              <a:rPr sz="2600" spc="-20" dirty="0">
                <a:solidFill>
                  <a:srgbClr val="FFFFFF"/>
                </a:solidFill>
                <a:latin typeface="Calibri"/>
                <a:cs typeface="Calibri"/>
              </a:rPr>
              <a:t>e</a:t>
            </a:r>
            <a:r>
              <a:rPr sz="2600" spc="-10" dirty="0">
                <a:solidFill>
                  <a:srgbClr val="FFFFFF"/>
                </a:solidFill>
                <a:latin typeface="Calibri"/>
                <a:cs typeface="Calibri"/>
              </a:rPr>
              <a:t>p</a:t>
            </a:r>
            <a:r>
              <a:rPr sz="2600" spc="-20" dirty="0">
                <a:solidFill>
                  <a:srgbClr val="FFFFFF"/>
                </a:solidFill>
                <a:latin typeface="Calibri"/>
                <a:cs typeface="Calibri"/>
              </a:rPr>
              <a:t>orti</a:t>
            </a:r>
            <a:r>
              <a:rPr sz="2600" spc="-10" dirty="0">
                <a:solidFill>
                  <a:srgbClr val="FFFFFF"/>
                </a:solidFill>
                <a:latin typeface="Calibri"/>
                <a:cs typeface="Calibri"/>
              </a:rPr>
              <a:t>ng</a:t>
            </a:r>
            <a:endParaRPr sz="260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1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TotalTime>
  <Words>1119</Words>
  <Application>Microsoft Office PowerPoint</Application>
  <PresentationFormat>Widescreen</PresentationFormat>
  <Paragraphs>113</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Segoe UI Semibold</vt:lpstr>
      <vt:lpstr>Segoe UI Symbol</vt:lpstr>
      <vt:lpstr>Wingdings</vt:lpstr>
      <vt:lpstr>Office Theme</vt:lpstr>
      <vt:lpstr>The WVHIVAMP Data System</vt:lpstr>
      <vt:lpstr>Session Agenda</vt:lpstr>
      <vt:lpstr>About the WVU Office of Health Services Research</vt:lpstr>
      <vt:lpstr>Our role in WV HIVAMP</vt:lpstr>
      <vt:lpstr>REDCap Overview/Security</vt:lpstr>
      <vt:lpstr>REDCap Overview/Security</vt:lpstr>
      <vt:lpstr>REDCap Security</vt:lpstr>
      <vt:lpstr>REDCap Access Steps</vt:lpstr>
      <vt:lpstr>WV HIV AMP Data System Capabilities</vt:lpstr>
      <vt:lpstr>Consult Process Flow - REDCap</vt:lpstr>
      <vt:lpstr>WVU OHSR 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Baus, Adam</dc:creator>
  <cp:lastModifiedBy>Lora Warford</cp:lastModifiedBy>
  <cp:revision>1</cp:revision>
  <dcterms:created xsi:type="dcterms:W3CDTF">2023-12-06T15:35:17Z</dcterms:created>
  <dcterms:modified xsi:type="dcterms:W3CDTF">2024-12-09T16:40:16Z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2023-09-18T00:00:00Z</vt:filetime>
  </property>
  <property fmtid="{D5CDD505-2E9C-101B-9397-08002B2CF9AE}" pid="3" name="Creator">
    <vt:lpwstr>Acrobat PDFMaker 20 for PowerPoint</vt:lpwstr>
  </property>
  <property fmtid="{D5CDD505-2E9C-101B-9397-08002B2CF9AE}" pid="4" name="LastSaved">
    <vt:filetime>2023-12-06T00:00:00Z</vt:filetime>
  </property>
</Properties>
</file>